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72" r:id="rId9"/>
    <p:sldId id="278" r:id="rId10"/>
    <p:sldId id="279" r:id="rId11"/>
    <p:sldId id="263" r:id="rId12"/>
    <p:sldId id="264" r:id="rId13"/>
    <p:sldId id="265" r:id="rId14"/>
    <p:sldId id="266" r:id="rId15"/>
    <p:sldId id="267" r:id="rId16"/>
    <p:sldId id="268" r:id="rId17"/>
    <p:sldId id="269" r:id="rId18"/>
    <p:sldId id="273" r:id="rId19"/>
    <p:sldId id="280" r:id="rId20"/>
    <p:sldId id="281" r:id="rId21"/>
    <p:sldId id="271" r:id="rId22"/>
  </p:sldIdLst>
  <p:sldSz cx="18288000" cy="10287000"/>
  <p:notesSz cx="6858000" cy="9144000"/>
  <p:embeddedFontLst>
    <p:embeddedFont>
      <p:font typeface="Cormorant Garamond" pitchFamily="2" charset="0"/>
      <p:regular r:id="rId23"/>
    </p:embeddedFont>
    <p:embeddedFont>
      <p:font typeface="Cormorant Garamond Bold"/>
      <p:regular r:id="rId24"/>
    </p:embeddedFont>
    <p:embeddedFont>
      <p:font typeface="Cormorant Garamond Bold Italics"/>
      <p:regular r:id="rId25"/>
    </p:embeddedFont>
    <p:embeddedFont>
      <p:font typeface="DM Sans" pitchFamily="2" charset="0"/>
      <p:regular r:id="rId26"/>
      <p:bold r:id="rId27"/>
      <p:italic r:id="rId28"/>
      <p:boldItalic r:id="rId29"/>
    </p:embeddedFont>
    <p:embeddedFont>
      <p:font typeface="Quicksand"/>
      <p:regular r:id="rId30"/>
    </p:embeddedFont>
    <p:embeddedFont>
      <p:font typeface="Yeseva One" pitchFamily="2"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68" autoAdjust="0"/>
    <p:restoredTop sz="94622" autoAdjust="0"/>
  </p:normalViewPr>
  <p:slideViewPr>
    <p:cSldViewPr>
      <p:cViewPr varScale="1">
        <p:scale>
          <a:sx n="52" d="100"/>
          <a:sy n="52" d="100"/>
        </p:scale>
        <p:origin x="907"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font" Target="fonts/font4.fntdata"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theme" Target="theme/theme1.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font" Target="fonts/font3.fntdata" /><Relationship Id="rId33" Type="http://schemas.openxmlformats.org/officeDocument/2006/relationships/viewProps" Target="viewProp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font" Target="fonts/font7.fntdata"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font" Target="fonts/font2.fntdata" /><Relationship Id="rId32" Type="http://schemas.openxmlformats.org/officeDocument/2006/relationships/presProps" Target="pres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font" Target="fonts/font1.fntdata" /><Relationship Id="rId28" Type="http://schemas.openxmlformats.org/officeDocument/2006/relationships/font" Target="fonts/font6.fntdata"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font" Target="fonts/font9.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font" Target="fonts/font5.fntdata" /><Relationship Id="rId30" Type="http://schemas.openxmlformats.org/officeDocument/2006/relationships/font" Target="fonts/font8.fntdata" /><Relationship Id="rId35" Type="http://schemas.openxmlformats.org/officeDocument/2006/relationships/tableStyles" Target="tableStyle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10.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5.png" /><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 Id="rId4" Type="http://schemas.openxmlformats.org/officeDocument/2006/relationships/image" Target="../media/image7.png" /></Relationships>
</file>

<file path=ppt/slides/_rels/slide13.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14.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9.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1.xml.rels><?xml version="1.0" encoding="UTF-8" standalone="yes"?>
<Relationships xmlns="http://schemas.openxmlformats.org/package/2006/relationships"><Relationship Id="rId3" Type="http://schemas.openxmlformats.org/officeDocument/2006/relationships/image" Target="../media/image9.svg" /><Relationship Id="rId7" Type="http://schemas.openxmlformats.org/officeDocument/2006/relationships/image" Target="../media/image13.svg" /><Relationship Id="rId2" Type="http://schemas.openxmlformats.org/officeDocument/2006/relationships/image" Target="../media/image8.png" /><Relationship Id="rId1" Type="http://schemas.openxmlformats.org/officeDocument/2006/relationships/slideLayout" Target="../slideLayouts/slideLayout7.xml" /><Relationship Id="rId6" Type="http://schemas.openxmlformats.org/officeDocument/2006/relationships/image" Target="../media/image12.png" /><Relationship Id="rId5" Type="http://schemas.openxmlformats.org/officeDocument/2006/relationships/image" Target="../media/image11.svg" /><Relationship Id="rId4" Type="http://schemas.openxmlformats.org/officeDocument/2006/relationships/image" Target="../media/image10.png" /></Relationships>
</file>

<file path=ppt/slides/_rels/slide3.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3.png" /><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2776514" y="3157408"/>
            <a:ext cx="12734973" cy="2503417"/>
          </a:xfrm>
          <a:prstGeom prst="rect">
            <a:avLst/>
          </a:prstGeom>
        </p:spPr>
        <p:txBody>
          <a:bodyPr lIns="0" tIns="0" rIns="0" bIns="0" rtlCol="0" anchor="t">
            <a:spAutoFit/>
          </a:bodyPr>
          <a:lstStyle/>
          <a:p>
            <a:pPr marL="0" lvl="0" indent="0" algn="ctr">
              <a:lnSpc>
                <a:spcPts val="20426"/>
              </a:lnSpc>
              <a:spcBef>
                <a:spcPct val="0"/>
              </a:spcBef>
            </a:pPr>
            <a:r>
              <a:rPr lang="en-US" sz="14590" b="1" i="1">
                <a:solidFill>
                  <a:srgbClr val="0F4662"/>
                </a:solidFill>
                <a:latin typeface="Cormorant Garamond Bold Italics"/>
                <a:ea typeface="Cormorant Garamond Bold Italics"/>
                <a:cs typeface="Cormorant Garamond Bold Italics"/>
                <a:sym typeface="Cormorant Garamond Bold Italics"/>
              </a:rPr>
              <a:t>Topsis </a:t>
            </a:r>
            <a:r>
              <a:rPr lang="en-US" sz="14590">
                <a:solidFill>
                  <a:srgbClr val="0F4662"/>
                </a:solidFill>
                <a:latin typeface="Cormorant Garamond"/>
                <a:ea typeface="Cormorant Garamond"/>
                <a:cs typeface="Cormorant Garamond"/>
                <a:sym typeface="Cormorant Garamond"/>
              </a:rPr>
              <a:t>A</a:t>
            </a:r>
            <a:r>
              <a:rPr lang="en-US" sz="14590" b="1" i="1">
                <a:solidFill>
                  <a:srgbClr val="0F4662"/>
                </a:solidFill>
                <a:latin typeface="Cormorant Garamond Bold Italics"/>
                <a:ea typeface="Cormorant Garamond Bold Italics"/>
                <a:cs typeface="Cormorant Garamond Bold Italics"/>
                <a:sym typeface="Cormorant Garamond Bold Italics"/>
              </a:rPr>
              <a:t>lgorithm</a:t>
            </a:r>
          </a:p>
        </p:txBody>
      </p:sp>
      <p:sp>
        <p:nvSpPr>
          <p:cNvPr id="3" name="AutoShape 3"/>
          <p:cNvSpPr/>
          <p:nvPr/>
        </p:nvSpPr>
        <p:spPr>
          <a:xfrm>
            <a:off x="9158735" y="990600"/>
            <a:ext cx="8114971" cy="0"/>
          </a:xfrm>
          <a:prstGeom prst="line">
            <a:avLst/>
          </a:prstGeom>
          <a:ln w="76200" cap="flat">
            <a:solidFill>
              <a:srgbClr val="0F4662"/>
            </a:solidFill>
            <a:prstDash val="solid"/>
            <a:headEnd type="none" w="sm" len="sm"/>
            <a:tailEnd type="none" w="sm" len="sm"/>
          </a:ln>
        </p:spPr>
      </p:sp>
      <p:sp>
        <p:nvSpPr>
          <p:cNvPr id="4" name="AutoShape 4"/>
          <p:cNvSpPr/>
          <p:nvPr/>
        </p:nvSpPr>
        <p:spPr>
          <a:xfrm>
            <a:off x="1043764" y="9296400"/>
            <a:ext cx="8114971" cy="0"/>
          </a:xfrm>
          <a:prstGeom prst="line">
            <a:avLst/>
          </a:prstGeom>
          <a:ln w="76200" cap="flat">
            <a:solidFill>
              <a:srgbClr val="0F4662"/>
            </a:solidFill>
            <a:prstDash val="solid"/>
            <a:headEnd type="none" w="sm" len="sm"/>
            <a:tailEnd type="none" w="sm" len="sm"/>
          </a:ln>
        </p:spPr>
      </p:sp>
      <p:sp>
        <p:nvSpPr>
          <p:cNvPr id="5" name="Freeform 5"/>
          <p:cNvSpPr/>
          <p:nvPr/>
        </p:nvSpPr>
        <p:spPr>
          <a:xfrm>
            <a:off x="9618706" y="9037492"/>
            <a:ext cx="2968854" cy="441617"/>
          </a:xfrm>
          <a:custGeom>
            <a:avLst/>
            <a:gdLst/>
            <a:ahLst/>
            <a:cxnLst/>
            <a:rect l="l" t="t" r="r" b="b"/>
            <a:pathLst>
              <a:path w="2968854" h="441617">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3322179" y="2783142"/>
            <a:ext cx="11643643" cy="529844"/>
          </a:xfrm>
          <a:prstGeom prst="rect">
            <a:avLst/>
          </a:prstGeom>
        </p:spPr>
        <p:txBody>
          <a:bodyPr lIns="0" tIns="0" rIns="0" bIns="0" rtlCol="0" anchor="t">
            <a:spAutoFit/>
          </a:bodyPr>
          <a:lstStyle/>
          <a:p>
            <a:pPr marL="0" lvl="0" indent="0" algn="ctr">
              <a:lnSpc>
                <a:spcPts val="4397"/>
              </a:lnSpc>
              <a:spcBef>
                <a:spcPct val="0"/>
              </a:spcBef>
            </a:pPr>
            <a:r>
              <a:rPr lang="en-US" sz="3141">
                <a:solidFill>
                  <a:srgbClr val="0F4662"/>
                </a:solidFill>
                <a:latin typeface="Quicksand"/>
                <a:ea typeface="Quicksand"/>
                <a:cs typeface="Quicksand"/>
                <a:sym typeface="Quicksand"/>
              </a:rPr>
              <a:t>Prepared by group 4</a:t>
            </a:r>
          </a:p>
        </p:txBody>
      </p:sp>
      <p:sp>
        <p:nvSpPr>
          <p:cNvPr id="7" name="Freeform 7"/>
          <p:cNvSpPr/>
          <p:nvPr/>
        </p:nvSpPr>
        <p:spPr>
          <a:xfrm>
            <a:off x="5646742" y="807892"/>
            <a:ext cx="2968854" cy="441617"/>
          </a:xfrm>
          <a:custGeom>
            <a:avLst/>
            <a:gdLst/>
            <a:ahLst/>
            <a:cxnLst/>
            <a:rect l="l" t="t" r="r" b="b"/>
            <a:pathLst>
              <a:path w="2968854" h="441617">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5545397" y="1761006"/>
            <a:ext cx="7197206" cy="1037629"/>
          </a:xfrm>
          <a:prstGeom prst="rect">
            <a:avLst/>
          </a:prstGeom>
        </p:spPr>
        <p:txBody>
          <a:bodyPr lIns="0" tIns="0" rIns="0" bIns="0" rtlCol="0" anchor="t">
            <a:spAutoFit/>
          </a:bodyPr>
          <a:lstStyle/>
          <a:p>
            <a:pPr algn="ctr">
              <a:lnSpc>
                <a:spcPts val="4070"/>
              </a:lnSpc>
            </a:pPr>
            <a:r>
              <a:rPr lang="en-US" sz="3700">
                <a:solidFill>
                  <a:srgbClr val="545454"/>
                </a:solidFill>
                <a:latin typeface="DM Sans"/>
                <a:ea typeface="DM Sans"/>
                <a:cs typeface="DM Sans"/>
                <a:sym typeface="DM Sans"/>
              </a:rPr>
              <a:t>Transportation Engineering Laboratory</a:t>
            </a:r>
          </a:p>
        </p:txBody>
      </p:sp>
      <p:sp>
        <p:nvSpPr>
          <p:cNvPr id="9" name="TextBox 9"/>
          <p:cNvSpPr txBox="1"/>
          <p:nvPr/>
        </p:nvSpPr>
        <p:spPr>
          <a:xfrm>
            <a:off x="5362039" y="6592235"/>
            <a:ext cx="6668658" cy="1551996"/>
          </a:xfrm>
          <a:prstGeom prst="rect">
            <a:avLst/>
          </a:prstGeom>
        </p:spPr>
        <p:txBody>
          <a:bodyPr lIns="0" tIns="0" rIns="0" bIns="0" rtlCol="0" anchor="t">
            <a:spAutoFit/>
          </a:bodyPr>
          <a:lstStyle/>
          <a:p>
            <a:pPr algn="l">
              <a:lnSpc>
                <a:spcPts val="4070"/>
              </a:lnSpc>
              <a:spcBef>
                <a:spcPct val="0"/>
              </a:spcBef>
            </a:pPr>
            <a:r>
              <a:rPr lang="en-US" sz="3700" dirty="0">
                <a:solidFill>
                  <a:srgbClr val="0F4662"/>
                </a:solidFill>
                <a:latin typeface="Quicksand"/>
                <a:ea typeface="Quicksand"/>
                <a:cs typeface="Quicksand"/>
                <a:sym typeface="Quicksand"/>
              </a:rPr>
              <a:t>Praveen Jangir (23CE10042)</a:t>
            </a:r>
          </a:p>
          <a:p>
            <a:pPr algn="l">
              <a:lnSpc>
                <a:spcPts val="4070"/>
              </a:lnSpc>
              <a:spcBef>
                <a:spcPct val="0"/>
              </a:spcBef>
            </a:pPr>
            <a:r>
              <a:rPr lang="en-US" sz="3700" dirty="0">
                <a:solidFill>
                  <a:srgbClr val="0F4662"/>
                </a:solidFill>
                <a:latin typeface="Quicksand"/>
                <a:ea typeface="Quicksand"/>
                <a:cs typeface="Quicksand"/>
                <a:sym typeface="Quicksand"/>
              </a:rPr>
              <a:t>Prince Choudhary (23CE10044)</a:t>
            </a:r>
          </a:p>
          <a:p>
            <a:pPr algn="l">
              <a:lnSpc>
                <a:spcPts val="4070"/>
              </a:lnSpc>
              <a:spcBef>
                <a:spcPct val="0"/>
              </a:spcBef>
            </a:pPr>
            <a:r>
              <a:rPr lang="en-US" sz="3700" dirty="0" err="1">
                <a:solidFill>
                  <a:srgbClr val="0F4662"/>
                </a:solidFill>
                <a:latin typeface="Quicksand"/>
                <a:ea typeface="Quicksand"/>
                <a:cs typeface="Quicksand"/>
                <a:sym typeface="Quicksand"/>
              </a:rPr>
              <a:t>Priyanshu</a:t>
            </a:r>
            <a:r>
              <a:rPr lang="en-US" sz="3700" dirty="0">
                <a:solidFill>
                  <a:srgbClr val="0F4662"/>
                </a:solidFill>
                <a:latin typeface="Quicksand"/>
                <a:ea typeface="Quicksand"/>
                <a:cs typeface="Quicksand"/>
                <a:sym typeface="Quicksand"/>
              </a:rPr>
              <a:t> Verma (23CE10045)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F18290-17E3-C806-201E-356B6E2E12D8}"/>
              </a:ext>
            </a:extLst>
          </p:cNvPr>
          <p:cNvPicPr>
            <a:picLocks noChangeAspect="1"/>
          </p:cNvPicPr>
          <p:nvPr/>
        </p:nvPicPr>
        <p:blipFill>
          <a:blip r:embed="rId2"/>
          <a:stretch>
            <a:fillRect/>
          </a:stretch>
        </p:blipFill>
        <p:spPr>
          <a:xfrm>
            <a:off x="15241" y="266700"/>
            <a:ext cx="10563762" cy="4419600"/>
          </a:xfrm>
          <a:prstGeom prst="rect">
            <a:avLst/>
          </a:prstGeom>
        </p:spPr>
      </p:pic>
      <p:pic>
        <p:nvPicPr>
          <p:cNvPr id="5" name="Picture 4">
            <a:extLst>
              <a:ext uri="{FF2B5EF4-FFF2-40B4-BE49-F238E27FC236}">
                <a16:creationId xmlns:a16="http://schemas.microsoft.com/office/drawing/2014/main" id="{23FCD716-B068-E959-CA5F-5CFB70E912F3}"/>
              </a:ext>
            </a:extLst>
          </p:cNvPr>
          <p:cNvPicPr>
            <a:picLocks noChangeAspect="1"/>
          </p:cNvPicPr>
          <p:nvPr/>
        </p:nvPicPr>
        <p:blipFill>
          <a:blip r:embed="rId3"/>
          <a:stretch>
            <a:fillRect/>
          </a:stretch>
        </p:blipFill>
        <p:spPr>
          <a:xfrm>
            <a:off x="15241" y="5240208"/>
            <a:ext cx="10563762" cy="4705623"/>
          </a:xfrm>
          <a:prstGeom prst="rect">
            <a:avLst/>
          </a:prstGeom>
        </p:spPr>
      </p:pic>
      <p:sp>
        <p:nvSpPr>
          <p:cNvPr id="6" name="TextBox 5">
            <a:extLst>
              <a:ext uri="{FF2B5EF4-FFF2-40B4-BE49-F238E27FC236}">
                <a16:creationId xmlns:a16="http://schemas.microsoft.com/office/drawing/2014/main" id="{B10E3454-F651-B98F-DEE1-2F63703ED86D}"/>
              </a:ext>
            </a:extLst>
          </p:cNvPr>
          <p:cNvSpPr txBox="1"/>
          <p:nvPr/>
        </p:nvSpPr>
        <p:spPr>
          <a:xfrm>
            <a:off x="12573000" y="2091779"/>
            <a:ext cx="3429000" cy="769441"/>
          </a:xfrm>
          <a:prstGeom prst="rect">
            <a:avLst/>
          </a:prstGeom>
          <a:noFill/>
        </p:spPr>
        <p:txBody>
          <a:bodyPr wrap="square" rtlCol="0">
            <a:spAutoFit/>
          </a:bodyPr>
          <a:lstStyle/>
          <a:p>
            <a:r>
              <a:rPr lang="en-IN" sz="4400" dirty="0"/>
              <a:t>Route C</a:t>
            </a:r>
          </a:p>
        </p:txBody>
      </p:sp>
      <p:sp>
        <p:nvSpPr>
          <p:cNvPr id="8" name="TextBox 7">
            <a:extLst>
              <a:ext uri="{FF2B5EF4-FFF2-40B4-BE49-F238E27FC236}">
                <a16:creationId xmlns:a16="http://schemas.microsoft.com/office/drawing/2014/main" id="{C4AC9BAA-EDC9-6377-A311-5045A08ED9FE}"/>
              </a:ext>
            </a:extLst>
          </p:cNvPr>
          <p:cNvSpPr txBox="1"/>
          <p:nvPr/>
        </p:nvSpPr>
        <p:spPr>
          <a:xfrm>
            <a:off x="12573000" y="6823620"/>
            <a:ext cx="2286000" cy="769441"/>
          </a:xfrm>
          <a:prstGeom prst="rect">
            <a:avLst/>
          </a:prstGeom>
          <a:noFill/>
        </p:spPr>
        <p:txBody>
          <a:bodyPr wrap="square" rtlCol="0">
            <a:spAutoFit/>
          </a:bodyPr>
          <a:lstStyle/>
          <a:p>
            <a:r>
              <a:rPr lang="en-IN" sz="4400" dirty="0"/>
              <a:t>Route D</a:t>
            </a:r>
          </a:p>
        </p:txBody>
      </p:sp>
    </p:spTree>
    <p:extLst>
      <p:ext uri="{BB962C8B-B14F-4D97-AF65-F5344CB8AC3E}">
        <p14:creationId xmlns:p14="http://schemas.microsoft.com/office/powerpoint/2010/main" val="2644434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flipV="1">
            <a:off x="5897913" y="2866094"/>
            <a:ext cx="6492240" cy="5556"/>
          </a:xfrm>
          <a:prstGeom prst="line">
            <a:avLst/>
          </a:prstGeom>
          <a:ln w="76200" cap="flat">
            <a:solidFill>
              <a:srgbClr val="0F4662"/>
            </a:solidFill>
            <a:prstDash val="solid"/>
            <a:headEnd type="none" w="sm" len="sm"/>
            <a:tailEnd type="none" w="sm" len="sm"/>
          </a:ln>
        </p:spPr>
      </p:sp>
      <p:sp>
        <p:nvSpPr>
          <p:cNvPr id="3" name="AutoShape 3"/>
          <p:cNvSpPr/>
          <p:nvPr/>
        </p:nvSpPr>
        <p:spPr>
          <a:xfrm flipV="1">
            <a:off x="5897880" y="9736689"/>
            <a:ext cx="6492240" cy="4833"/>
          </a:xfrm>
          <a:prstGeom prst="line">
            <a:avLst/>
          </a:prstGeom>
          <a:ln w="76200" cap="flat">
            <a:solidFill>
              <a:srgbClr val="0F4662"/>
            </a:solidFill>
            <a:prstDash val="solid"/>
            <a:headEnd type="none" w="sm" len="sm"/>
            <a:tailEnd type="none" w="sm" len="sm"/>
          </a:ln>
        </p:spPr>
      </p:sp>
      <p:sp>
        <p:nvSpPr>
          <p:cNvPr id="4" name="Freeform 4"/>
          <p:cNvSpPr/>
          <p:nvPr/>
        </p:nvSpPr>
        <p:spPr>
          <a:xfrm>
            <a:off x="8304001" y="2445009"/>
            <a:ext cx="1664874" cy="247650"/>
          </a:xfrm>
          <a:custGeom>
            <a:avLst/>
            <a:gdLst/>
            <a:ahLst/>
            <a:cxnLst/>
            <a:rect l="l" t="t" r="r" b="b"/>
            <a:pathLst>
              <a:path w="1664874" h="247650">
                <a:moveTo>
                  <a:pt x="0" y="0"/>
                </a:moveTo>
                <a:lnTo>
                  <a:pt x="1664874" y="0"/>
                </a:lnTo>
                <a:lnTo>
                  <a:pt x="1664874" y="247650"/>
                </a:lnTo>
                <a:lnTo>
                  <a:pt x="0" y="247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8304001" y="9891642"/>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6" name="Table 6"/>
          <p:cNvGraphicFramePr>
            <a:graphicFrameLocks noGrp="1"/>
          </p:cNvGraphicFramePr>
          <p:nvPr>
            <p:extLst>
              <p:ext uri="{D42A27DB-BD31-4B8C-83A1-F6EECF244321}">
                <p14:modId xmlns:p14="http://schemas.microsoft.com/office/powerpoint/2010/main" val="1645341490"/>
              </p:ext>
            </p:extLst>
          </p:nvPr>
        </p:nvGraphicFramePr>
        <p:xfrm>
          <a:off x="1383045" y="3135864"/>
          <a:ext cx="15384489" cy="6477002"/>
        </p:xfrm>
        <a:graphic>
          <a:graphicData uri="http://schemas.openxmlformats.org/drawingml/2006/table">
            <a:tbl>
              <a:tblPr/>
              <a:tblGrid>
                <a:gridCol w="2617927">
                  <a:extLst>
                    <a:ext uri="{9D8B030D-6E8A-4147-A177-3AD203B41FA5}">
                      <a16:colId xmlns:a16="http://schemas.microsoft.com/office/drawing/2014/main" val="20000"/>
                    </a:ext>
                  </a:extLst>
                </a:gridCol>
                <a:gridCol w="2435102">
                  <a:extLst>
                    <a:ext uri="{9D8B030D-6E8A-4147-A177-3AD203B41FA5}">
                      <a16:colId xmlns:a16="http://schemas.microsoft.com/office/drawing/2014/main" val="20001"/>
                    </a:ext>
                  </a:extLst>
                </a:gridCol>
                <a:gridCol w="2477679">
                  <a:extLst>
                    <a:ext uri="{9D8B030D-6E8A-4147-A177-3AD203B41FA5}">
                      <a16:colId xmlns:a16="http://schemas.microsoft.com/office/drawing/2014/main" val="20002"/>
                    </a:ext>
                  </a:extLst>
                </a:gridCol>
                <a:gridCol w="2617927">
                  <a:extLst>
                    <a:ext uri="{9D8B030D-6E8A-4147-A177-3AD203B41FA5}">
                      <a16:colId xmlns:a16="http://schemas.microsoft.com/office/drawing/2014/main" val="20003"/>
                    </a:ext>
                  </a:extLst>
                </a:gridCol>
                <a:gridCol w="2617927">
                  <a:extLst>
                    <a:ext uri="{9D8B030D-6E8A-4147-A177-3AD203B41FA5}">
                      <a16:colId xmlns:a16="http://schemas.microsoft.com/office/drawing/2014/main" val="20004"/>
                    </a:ext>
                  </a:extLst>
                </a:gridCol>
                <a:gridCol w="2617927">
                  <a:extLst>
                    <a:ext uri="{9D8B030D-6E8A-4147-A177-3AD203B41FA5}">
                      <a16:colId xmlns:a16="http://schemas.microsoft.com/office/drawing/2014/main" val="20005"/>
                    </a:ext>
                  </a:extLst>
                </a:gridCol>
              </a:tblGrid>
              <a:tr h="1533018">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339"/>
                        </a:lnSpc>
                        <a:defRPr/>
                      </a:pPr>
                      <a:r>
                        <a:rPr lang="en-US" sz="3099" b="1" dirty="0">
                          <a:solidFill>
                            <a:srgbClr val="000000"/>
                          </a:solidFill>
                          <a:latin typeface="Cormorant Garamond Bold"/>
                          <a:ea typeface="Cormorant Garamond Bold"/>
                          <a:cs typeface="Cormorant Garamond Bold"/>
                          <a:sym typeface="Cormorant Garamond Bold"/>
                        </a:rPr>
                        <a:t>Travel time (mins)</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b="1">
                          <a:solidFill>
                            <a:srgbClr val="000000"/>
                          </a:solidFill>
                          <a:latin typeface="Cormorant Garamond Bold"/>
                          <a:ea typeface="Cormorant Garamond Bold"/>
                          <a:cs typeface="Cormorant Garamond Bold"/>
                          <a:sym typeface="Cormorant Garamond Bold"/>
                        </a:rPr>
                        <a:t>AADT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b="1">
                          <a:solidFill>
                            <a:srgbClr val="000000"/>
                          </a:solidFill>
                          <a:latin typeface="Cormorant Garamond Bold"/>
                          <a:ea typeface="Cormorant Garamond Bold"/>
                          <a:cs typeface="Cormorant Garamond Bold"/>
                          <a:sym typeface="Cormorant Garamond Bold"/>
                        </a:rPr>
                        <a:t>Length of route(km)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b="1">
                          <a:solidFill>
                            <a:srgbClr val="000000"/>
                          </a:solidFill>
                          <a:latin typeface="Cormorant Garamond Bold"/>
                          <a:ea typeface="Cormorant Garamond Bold"/>
                          <a:cs typeface="Cormorant Garamond Bold"/>
                          <a:sym typeface="Cormorant Garamond Bold"/>
                        </a:rPr>
                        <a:t>Number of lanes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b="1" dirty="0">
                          <a:solidFill>
                            <a:srgbClr val="000000"/>
                          </a:solidFill>
                          <a:latin typeface="Cormorant Garamond Bold"/>
                          <a:ea typeface="Cormorant Garamond Bold"/>
                          <a:cs typeface="Cormorant Garamond Bold"/>
                          <a:sym typeface="Cormorant Garamond Bold"/>
                        </a:rPr>
                        <a:t>comfort</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235996">
                <a:tc>
                  <a:txBody>
                    <a:bodyPr/>
                    <a:lstStyle/>
                    <a:p>
                      <a:pPr algn="ctr">
                        <a:lnSpc>
                          <a:spcPts val="4200"/>
                        </a:lnSpc>
                        <a:defRPr/>
                      </a:pPr>
                      <a:r>
                        <a:rPr lang="en-US" sz="3000">
                          <a:solidFill>
                            <a:srgbClr val="000000"/>
                          </a:solidFill>
                          <a:latin typeface="Cormorant Garamond"/>
                          <a:ea typeface="Cormorant Garamond"/>
                          <a:cs typeface="Cormorant Garamond"/>
                          <a:sym typeface="Cormorant Garamond"/>
                        </a:rPr>
                        <a:t>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4499" b="1" dirty="0">
                          <a:solidFill>
                            <a:srgbClr val="000000"/>
                          </a:solidFill>
                          <a:latin typeface="Cormorant Garamond Bold"/>
                          <a:ea typeface="Cormorant Garamond Bold"/>
                          <a:cs typeface="Cormorant Garamond Bold"/>
                          <a:sym typeface="Cormorant Garamond Bold"/>
                        </a:rPr>
                        <a:t>15</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4499" b="1" dirty="0">
                          <a:solidFill>
                            <a:srgbClr val="000000"/>
                          </a:solidFill>
                          <a:latin typeface="Cormorant Garamond Bold"/>
                          <a:ea typeface="Cormorant Garamond Bold"/>
                          <a:cs typeface="Cormorant Garamond Bold"/>
                          <a:sym typeface="Cormorant Garamond Bold"/>
                        </a:rPr>
                        <a:t>4000</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4499" b="1" dirty="0">
                          <a:solidFill>
                            <a:srgbClr val="000000"/>
                          </a:solidFill>
                          <a:latin typeface="Cormorant Garamond Bold"/>
                          <a:sym typeface="Cormorant Garamond Bold"/>
                        </a:rPr>
                        <a:t>2.4</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4499" b="1">
                          <a:solidFill>
                            <a:srgbClr val="000000"/>
                          </a:solidFill>
                          <a:latin typeface="Cormorant Garamond Bold"/>
                          <a:ea typeface="Cormorant Garamond Bold"/>
                          <a:cs typeface="Cormorant Garamond Bold"/>
                          <a:sym typeface="Cormorant Garamond Bold"/>
                        </a:rPr>
                        <a:t>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4499" b="1" dirty="0">
                          <a:solidFill>
                            <a:srgbClr val="000000"/>
                          </a:solidFill>
                          <a:latin typeface="Cormorant Garamond Bold"/>
                          <a:ea typeface="Cormorant Garamond Bold"/>
                          <a:cs typeface="Cormorant Garamond Bold"/>
                          <a:sym typeface="Cormorant Garamond Bold"/>
                        </a:rPr>
                        <a:t>0.75</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235996">
                <a:tc>
                  <a:txBody>
                    <a:bodyPr/>
                    <a:lstStyle/>
                    <a:p>
                      <a:pPr algn="ctr">
                        <a:lnSpc>
                          <a:spcPts val="4200"/>
                        </a:lnSpc>
                        <a:defRPr/>
                      </a:pPr>
                      <a:r>
                        <a:rPr lang="en-US" sz="3000">
                          <a:solidFill>
                            <a:srgbClr val="000000"/>
                          </a:solidFill>
                          <a:latin typeface="Cormorant Garamond"/>
                          <a:ea typeface="Cormorant Garamond"/>
                          <a:cs typeface="Cormorant Garamond"/>
                          <a:sym typeface="Cormorant Garamond"/>
                        </a:rPr>
                        <a:t>B</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4499" b="1" dirty="0">
                          <a:solidFill>
                            <a:srgbClr val="000000"/>
                          </a:solidFill>
                          <a:latin typeface="Cormorant Garamond Bold"/>
                          <a:ea typeface="Cormorant Garamond Bold"/>
                          <a:cs typeface="Cormorant Garamond Bold"/>
                          <a:sym typeface="Cormorant Garamond Bold"/>
                        </a:rPr>
                        <a:t>17</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4499" b="1" dirty="0">
                          <a:solidFill>
                            <a:srgbClr val="000000"/>
                          </a:solidFill>
                          <a:latin typeface="Cormorant Garamond Bold"/>
                          <a:ea typeface="Cormorant Garamond Bold"/>
                          <a:cs typeface="Cormorant Garamond Bold"/>
                          <a:sym typeface="Cormorant Garamond Bold"/>
                        </a:rPr>
                        <a:t>5000</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4499" b="1" dirty="0">
                          <a:solidFill>
                            <a:srgbClr val="000000"/>
                          </a:solidFill>
                          <a:latin typeface="Cormorant Garamond Bold"/>
                          <a:ea typeface="Cormorant Garamond Bold"/>
                          <a:cs typeface="Cormorant Garamond Bold"/>
                          <a:sym typeface="Cormorant Garamond Bold"/>
                        </a:rPr>
                        <a:t>2.6</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4499" b="1" dirty="0">
                          <a:solidFill>
                            <a:srgbClr val="000000"/>
                          </a:solidFill>
                          <a:latin typeface="Cormorant Garamond Bold"/>
                          <a:sym typeface="Cormorant Garamond Bold"/>
                        </a:rPr>
                        <a:t>2</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4499" b="1" dirty="0">
                          <a:solidFill>
                            <a:srgbClr val="000000"/>
                          </a:solidFill>
                          <a:latin typeface="Cormorant Garamond Bold"/>
                          <a:ea typeface="Cormorant Garamond Bold"/>
                          <a:cs typeface="Cormorant Garamond Bold"/>
                          <a:sym typeface="Cormorant Garamond Bold"/>
                        </a:rPr>
                        <a:t>0.7</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235996">
                <a:tc>
                  <a:txBody>
                    <a:bodyPr/>
                    <a:lstStyle/>
                    <a:p>
                      <a:pPr algn="ctr">
                        <a:lnSpc>
                          <a:spcPts val="4200"/>
                        </a:lnSpc>
                        <a:defRPr/>
                      </a:pPr>
                      <a:r>
                        <a:rPr lang="en-US" sz="3000" dirty="0">
                          <a:solidFill>
                            <a:srgbClr val="000000"/>
                          </a:solidFill>
                          <a:latin typeface="Cormorant Garamond"/>
                          <a:ea typeface="Cormorant Garamond"/>
                          <a:cs typeface="Cormorant Garamond"/>
                          <a:sym typeface="Cormorant Garamond"/>
                        </a:rPr>
                        <a:t>C</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4499" b="1" dirty="0">
                          <a:solidFill>
                            <a:srgbClr val="000000"/>
                          </a:solidFill>
                          <a:latin typeface="Cormorant Garamond Bold"/>
                          <a:sym typeface="Cormorant Garamond Bold"/>
                        </a:rPr>
                        <a:t>16</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4499" b="1" dirty="0">
                          <a:solidFill>
                            <a:srgbClr val="000000"/>
                          </a:solidFill>
                          <a:latin typeface="Cormorant Garamond Bold"/>
                          <a:ea typeface="Cormorant Garamond Bold"/>
                          <a:cs typeface="Cormorant Garamond Bold"/>
                          <a:sym typeface="Cormorant Garamond Bold"/>
                        </a:rPr>
                        <a:t>4500</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4499" b="1" dirty="0">
                          <a:solidFill>
                            <a:srgbClr val="000000"/>
                          </a:solidFill>
                          <a:latin typeface="Cormorant Garamond Bold"/>
                          <a:sym typeface="Cormorant Garamond Bold"/>
                        </a:rPr>
                        <a:t>2.5</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4499" b="1" dirty="0">
                          <a:solidFill>
                            <a:srgbClr val="000000"/>
                          </a:solidFill>
                          <a:latin typeface="Cormorant Garamond Bold"/>
                          <a:sym typeface="Cormorant Garamond Bold"/>
                        </a:rPr>
                        <a:t>2</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4499" b="1">
                          <a:solidFill>
                            <a:srgbClr val="000000"/>
                          </a:solidFill>
                          <a:latin typeface="Cormorant Garamond Bold"/>
                          <a:ea typeface="Cormorant Garamond Bold"/>
                          <a:cs typeface="Cormorant Garamond Bold"/>
                          <a:sym typeface="Cormorant Garamond Bold"/>
                        </a:rPr>
                        <a:t>0.9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235996">
                <a:tc>
                  <a:txBody>
                    <a:bodyPr/>
                    <a:lstStyle/>
                    <a:p>
                      <a:pPr algn="ctr">
                        <a:lnSpc>
                          <a:spcPts val="4200"/>
                        </a:lnSpc>
                        <a:defRPr/>
                      </a:pPr>
                      <a:r>
                        <a:rPr lang="en-US" sz="3000" dirty="0">
                          <a:solidFill>
                            <a:srgbClr val="000000"/>
                          </a:solidFill>
                          <a:latin typeface="Cormorant Garamond"/>
                          <a:ea typeface="Cormorant Garamond"/>
                          <a:cs typeface="Cormorant Garamond"/>
                          <a:sym typeface="Cormorant Garamond"/>
                        </a:rPr>
                        <a:t>D</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4499" b="1">
                          <a:solidFill>
                            <a:srgbClr val="000000"/>
                          </a:solidFill>
                          <a:latin typeface="Cormorant Garamond Bold"/>
                          <a:ea typeface="Cormorant Garamond Bold"/>
                          <a:cs typeface="Cormorant Garamond Bold"/>
                          <a:sym typeface="Cormorant Garamond Bold"/>
                        </a:rPr>
                        <a:t>18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4499" b="1" dirty="0">
                          <a:solidFill>
                            <a:srgbClr val="000000"/>
                          </a:solidFill>
                          <a:latin typeface="Cormorant Garamond Bold"/>
                          <a:ea typeface="Cormorant Garamond Bold"/>
                          <a:cs typeface="Cormorant Garamond Bold"/>
                          <a:sym typeface="Cormorant Garamond Bold"/>
                        </a:rPr>
                        <a:t>5500</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4499" b="1" dirty="0">
                          <a:solidFill>
                            <a:srgbClr val="000000"/>
                          </a:solidFill>
                          <a:latin typeface="Cormorant Garamond Bold"/>
                          <a:sym typeface="Cormorant Garamond Bold"/>
                        </a:rPr>
                        <a:t>2.6</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4499" b="1" dirty="0">
                          <a:solidFill>
                            <a:srgbClr val="000000"/>
                          </a:solidFill>
                          <a:latin typeface="Cormorant Garamond Bold"/>
                          <a:sym typeface="Cormorant Garamond Bold"/>
                        </a:rPr>
                        <a:t>4</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4499" b="1" dirty="0">
                          <a:solidFill>
                            <a:srgbClr val="000000"/>
                          </a:solidFill>
                          <a:latin typeface="Cormorant Garamond Bold"/>
                          <a:ea typeface="Cormorant Garamond Bold"/>
                          <a:cs typeface="Cormorant Garamond Bold"/>
                          <a:sym typeface="Cormorant Garamond Bold"/>
                        </a:rPr>
                        <a:t>0.8</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7" name="TextBox 7"/>
          <p:cNvSpPr txBox="1"/>
          <p:nvPr/>
        </p:nvSpPr>
        <p:spPr>
          <a:xfrm>
            <a:off x="842450" y="92969"/>
            <a:ext cx="16587976" cy="2218690"/>
          </a:xfrm>
          <a:prstGeom prst="rect">
            <a:avLst/>
          </a:prstGeom>
        </p:spPr>
        <p:txBody>
          <a:bodyPr lIns="0" tIns="0" rIns="0" bIns="0" rtlCol="0" anchor="t">
            <a:spAutoFit/>
          </a:bodyPr>
          <a:lstStyle/>
          <a:p>
            <a:pPr marL="0" lvl="0" indent="0" algn="l">
              <a:lnSpc>
                <a:spcPts val="8959"/>
              </a:lnSpc>
              <a:spcBef>
                <a:spcPct val="0"/>
              </a:spcBef>
            </a:pPr>
            <a:r>
              <a:rPr lang="en-US" sz="6399" b="1" i="1" spc="-383">
                <a:solidFill>
                  <a:srgbClr val="0F4662"/>
                </a:solidFill>
                <a:latin typeface="Cormorant Garamond Bold Italics"/>
                <a:ea typeface="Cormorant Garamond Bold Italics"/>
                <a:cs typeface="Cormorant Garamond Bold Italics"/>
                <a:sym typeface="Cormorant Garamond Bold Italics"/>
              </a:rPr>
              <a:t>Below shown is a table displaying the value of each criteria with respect to each alternative route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flipV="1">
            <a:off x="5905442" y="2851087"/>
            <a:ext cx="6492240" cy="5556"/>
          </a:xfrm>
          <a:prstGeom prst="line">
            <a:avLst/>
          </a:prstGeom>
          <a:ln w="76200" cap="flat">
            <a:solidFill>
              <a:srgbClr val="0F4662"/>
            </a:solidFill>
            <a:prstDash val="solid"/>
            <a:headEnd type="none" w="sm" len="sm"/>
            <a:tailEnd type="none" w="sm" len="sm"/>
          </a:ln>
        </p:spPr>
      </p:sp>
      <p:sp>
        <p:nvSpPr>
          <p:cNvPr id="3" name="AutoShape 3"/>
          <p:cNvSpPr/>
          <p:nvPr/>
        </p:nvSpPr>
        <p:spPr>
          <a:xfrm flipV="1">
            <a:off x="5905442" y="9736689"/>
            <a:ext cx="6492240" cy="4833"/>
          </a:xfrm>
          <a:prstGeom prst="line">
            <a:avLst/>
          </a:prstGeom>
          <a:ln w="76200" cap="flat">
            <a:solidFill>
              <a:srgbClr val="0F4662"/>
            </a:solidFill>
            <a:prstDash val="solid"/>
            <a:headEnd type="none" w="sm" len="sm"/>
            <a:tailEnd type="none" w="sm" len="sm"/>
          </a:ln>
        </p:spPr>
      </p:sp>
      <p:sp>
        <p:nvSpPr>
          <p:cNvPr id="4" name="Freeform 4"/>
          <p:cNvSpPr/>
          <p:nvPr/>
        </p:nvSpPr>
        <p:spPr>
          <a:xfrm>
            <a:off x="8311563" y="2479612"/>
            <a:ext cx="1664874" cy="247650"/>
          </a:xfrm>
          <a:custGeom>
            <a:avLst/>
            <a:gdLst/>
            <a:ahLst/>
            <a:cxnLst/>
            <a:rect l="l" t="t" r="r" b="b"/>
            <a:pathLst>
              <a:path w="1664874" h="247650">
                <a:moveTo>
                  <a:pt x="0" y="0"/>
                </a:moveTo>
                <a:lnTo>
                  <a:pt x="1664874" y="0"/>
                </a:lnTo>
                <a:lnTo>
                  <a:pt x="1664874" y="247650"/>
                </a:lnTo>
                <a:lnTo>
                  <a:pt x="0" y="247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8311563" y="9861151"/>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6" name="Table 6"/>
          <p:cNvGraphicFramePr>
            <a:graphicFrameLocks noGrp="1"/>
          </p:cNvGraphicFramePr>
          <p:nvPr>
            <p:extLst>
              <p:ext uri="{D42A27DB-BD31-4B8C-83A1-F6EECF244321}">
                <p14:modId xmlns:p14="http://schemas.microsoft.com/office/powerpoint/2010/main" val="2704894119"/>
              </p:ext>
            </p:extLst>
          </p:nvPr>
        </p:nvGraphicFramePr>
        <p:xfrm>
          <a:off x="1569295" y="3072454"/>
          <a:ext cx="15506784" cy="6448425"/>
        </p:xfrm>
        <a:graphic>
          <a:graphicData uri="http://schemas.openxmlformats.org/drawingml/2006/table">
            <a:tbl>
              <a:tblPr/>
              <a:tblGrid>
                <a:gridCol w="2584464">
                  <a:extLst>
                    <a:ext uri="{9D8B030D-6E8A-4147-A177-3AD203B41FA5}">
                      <a16:colId xmlns:a16="http://schemas.microsoft.com/office/drawing/2014/main" val="20000"/>
                    </a:ext>
                  </a:extLst>
                </a:gridCol>
                <a:gridCol w="2584464">
                  <a:extLst>
                    <a:ext uri="{9D8B030D-6E8A-4147-A177-3AD203B41FA5}">
                      <a16:colId xmlns:a16="http://schemas.microsoft.com/office/drawing/2014/main" val="20001"/>
                    </a:ext>
                  </a:extLst>
                </a:gridCol>
                <a:gridCol w="2584464">
                  <a:extLst>
                    <a:ext uri="{9D8B030D-6E8A-4147-A177-3AD203B41FA5}">
                      <a16:colId xmlns:a16="http://schemas.microsoft.com/office/drawing/2014/main" val="20002"/>
                    </a:ext>
                  </a:extLst>
                </a:gridCol>
                <a:gridCol w="2584464">
                  <a:extLst>
                    <a:ext uri="{9D8B030D-6E8A-4147-A177-3AD203B41FA5}">
                      <a16:colId xmlns:a16="http://schemas.microsoft.com/office/drawing/2014/main" val="20003"/>
                    </a:ext>
                  </a:extLst>
                </a:gridCol>
                <a:gridCol w="2584464">
                  <a:extLst>
                    <a:ext uri="{9D8B030D-6E8A-4147-A177-3AD203B41FA5}">
                      <a16:colId xmlns:a16="http://schemas.microsoft.com/office/drawing/2014/main" val="20004"/>
                    </a:ext>
                  </a:extLst>
                </a:gridCol>
                <a:gridCol w="2584464">
                  <a:extLst>
                    <a:ext uri="{9D8B030D-6E8A-4147-A177-3AD203B41FA5}">
                      <a16:colId xmlns:a16="http://schemas.microsoft.com/office/drawing/2014/main" val="20005"/>
                    </a:ext>
                  </a:extLst>
                </a:gridCol>
              </a:tblGrid>
              <a:tr h="1504313">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b="1">
                          <a:solidFill>
                            <a:srgbClr val="000000"/>
                          </a:solidFill>
                          <a:latin typeface="Cormorant Garamond Bold"/>
                          <a:ea typeface="Cormorant Garamond Bold"/>
                          <a:cs typeface="Cormorant Garamond Bold"/>
                          <a:sym typeface="Cormorant Garamond Bold"/>
                        </a:rPr>
                        <a:t>Travel time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b="1">
                          <a:solidFill>
                            <a:srgbClr val="000000"/>
                          </a:solidFill>
                          <a:latin typeface="Cormorant Garamond Bold"/>
                          <a:ea typeface="Cormorant Garamond Bold"/>
                          <a:cs typeface="Cormorant Garamond Bold"/>
                          <a:sym typeface="Cormorant Garamond Bold"/>
                        </a:rPr>
                        <a:t>AADT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b="1">
                          <a:solidFill>
                            <a:srgbClr val="000000"/>
                          </a:solidFill>
                          <a:latin typeface="Cormorant Garamond Bold"/>
                          <a:ea typeface="Cormorant Garamond Bold"/>
                          <a:cs typeface="Cormorant Garamond Bold"/>
                          <a:sym typeface="Cormorant Garamond Bold"/>
                        </a:rPr>
                        <a:t>Length of route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b="1">
                          <a:solidFill>
                            <a:srgbClr val="000000"/>
                          </a:solidFill>
                          <a:latin typeface="Cormorant Garamond Bold"/>
                          <a:ea typeface="Cormorant Garamond Bold"/>
                          <a:cs typeface="Cormorant Garamond Bold"/>
                          <a:sym typeface="Cormorant Garamond Bold"/>
                        </a:rPr>
                        <a:t>Number of lanes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b="1" dirty="0">
                          <a:solidFill>
                            <a:srgbClr val="000000"/>
                          </a:solidFill>
                          <a:latin typeface="Cormorant Garamond Bold"/>
                          <a:ea typeface="Cormorant Garamond Bold"/>
                          <a:cs typeface="Cormorant Garamond Bold"/>
                          <a:sym typeface="Cormorant Garamond Bold"/>
                        </a:rPr>
                        <a:t>Comfort</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236028">
                <a:tc>
                  <a:txBody>
                    <a:bodyPr/>
                    <a:lstStyle/>
                    <a:p>
                      <a:pPr algn="ctr">
                        <a:lnSpc>
                          <a:spcPts val="4200"/>
                        </a:lnSpc>
                        <a:defRPr/>
                      </a:pPr>
                      <a:r>
                        <a:rPr lang="en-US" sz="3000">
                          <a:solidFill>
                            <a:srgbClr val="000000"/>
                          </a:solidFill>
                          <a:latin typeface="Cormorant Garamond"/>
                          <a:ea typeface="Cormorant Garamond"/>
                          <a:cs typeface="Cormorant Garamond"/>
                          <a:sym typeface="Cormorant Garamond"/>
                        </a:rPr>
                        <a:t>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4499" b="1" dirty="0">
                          <a:solidFill>
                            <a:srgbClr val="000000"/>
                          </a:solidFill>
                          <a:latin typeface="Cormorant Garamond Bold"/>
                          <a:ea typeface="Cormorant Garamond Bold"/>
                          <a:cs typeface="Cormorant Garamond Bold"/>
                          <a:sym typeface="Cormorant Garamond Bold"/>
                        </a:rPr>
                        <a:t>0.45375</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4499" b="1" dirty="0">
                          <a:solidFill>
                            <a:srgbClr val="000000"/>
                          </a:solidFill>
                          <a:latin typeface="Cormorant Garamond Bold"/>
                          <a:ea typeface="Cormorant Garamond Bold"/>
                          <a:cs typeface="Cormorant Garamond Bold"/>
                          <a:sym typeface="Cormorant Garamond Bold"/>
                        </a:rPr>
                        <a:t>0.41816</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4499" b="1" dirty="0">
                          <a:solidFill>
                            <a:srgbClr val="000000"/>
                          </a:solidFill>
                          <a:latin typeface="Cormorant Garamond Bold"/>
                          <a:ea typeface="Cormorant Garamond Bold"/>
                          <a:cs typeface="Cormorant Garamond Bold"/>
                          <a:sym typeface="Cormorant Garamond Bold"/>
                        </a:rPr>
                        <a:t>0.47499</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4499" b="1" dirty="0">
                          <a:solidFill>
                            <a:srgbClr val="000000"/>
                          </a:solidFill>
                          <a:latin typeface="Cormorant Garamond Bold"/>
                          <a:ea typeface="Cormorant Garamond Bold"/>
                          <a:cs typeface="Cormorant Garamond Bold"/>
                          <a:sym typeface="Cormorant Garamond Bold"/>
                        </a:rPr>
                        <a:t>0.37796</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4499" b="1" dirty="0">
                          <a:solidFill>
                            <a:srgbClr val="000000"/>
                          </a:solidFill>
                          <a:latin typeface="Cormorant Garamond Bold"/>
                          <a:ea typeface="Cormorant Garamond Bold"/>
                          <a:cs typeface="Cormorant Garamond Bold"/>
                          <a:sym typeface="Cormorant Garamond Bold"/>
                        </a:rPr>
                        <a:t>0.47410</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236028">
                <a:tc>
                  <a:txBody>
                    <a:bodyPr/>
                    <a:lstStyle/>
                    <a:p>
                      <a:pPr algn="ctr">
                        <a:lnSpc>
                          <a:spcPts val="4200"/>
                        </a:lnSpc>
                        <a:defRPr/>
                      </a:pPr>
                      <a:r>
                        <a:rPr lang="en-US" sz="3000">
                          <a:solidFill>
                            <a:srgbClr val="000000"/>
                          </a:solidFill>
                          <a:latin typeface="Cormorant Garamond"/>
                          <a:ea typeface="Cormorant Garamond"/>
                          <a:cs typeface="Cormorant Garamond"/>
                          <a:sym typeface="Cormorant Garamond"/>
                        </a:rPr>
                        <a:t>B</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4499" b="1" dirty="0">
                          <a:solidFill>
                            <a:srgbClr val="000000"/>
                          </a:solidFill>
                          <a:latin typeface="Cormorant Garamond Bold"/>
                          <a:ea typeface="Cormorant Garamond Bold"/>
                          <a:cs typeface="Cormorant Garamond Bold"/>
                          <a:sym typeface="Cormorant Garamond Bold"/>
                        </a:rPr>
                        <a:t>0.51425</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4499" b="1" dirty="0">
                          <a:solidFill>
                            <a:srgbClr val="000000"/>
                          </a:solidFill>
                          <a:latin typeface="Cormorant Garamond Bold"/>
                          <a:ea typeface="Cormorant Garamond Bold"/>
                          <a:cs typeface="Cormorant Garamond Bold"/>
                          <a:sym typeface="Cormorant Garamond Bold"/>
                        </a:rPr>
                        <a:t>0.52270</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4499" b="1" dirty="0">
                          <a:solidFill>
                            <a:srgbClr val="000000"/>
                          </a:solidFill>
                          <a:latin typeface="Cormorant Garamond Bold"/>
                          <a:ea typeface="Cormorant Garamond Bold"/>
                          <a:cs typeface="Cormorant Garamond Bold"/>
                          <a:sym typeface="Cormorant Garamond Bold"/>
                        </a:rPr>
                        <a:t>0.51457</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4499" b="1" dirty="0">
                          <a:solidFill>
                            <a:srgbClr val="000000"/>
                          </a:solidFill>
                          <a:latin typeface="Cormorant Garamond Bold"/>
                          <a:ea typeface="Cormorant Garamond Bold"/>
                          <a:cs typeface="Cormorant Garamond Bold"/>
                          <a:sym typeface="Cormorant Garamond Bold"/>
                        </a:rPr>
                        <a:t>0.37796</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4499" b="1" dirty="0">
                          <a:solidFill>
                            <a:srgbClr val="000000"/>
                          </a:solidFill>
                          <a:latin typeface="Cormorant Garamond Bold"/>
                          <a:ea typeface="Cormorant Garamond Bold"/>
                          <a:cs typeface="Cormorant Garamond Bold"/>
                          <a:sym typeface="Cormorant Garamond Bold"/>
                        </a:rPr>
                        <a:t>0.44249</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236028">
                <a:tc>
                  <a:txBody>
                    <a:bodyPr/>
                    <a:lstStyle/>
                    <a:p>
                      <a:pPr algn="ctr">
                        <a:lnSpc>
                          <a:spcPts val="4200"/>
                        </a:lnSpc>
                        <a:defRPr/>
                      </a:pPr>
                      <a:r>
                        <a:rPr lang="en-US" sz="3000">
                          <a:solidFill>
                            <a:srgbClr val="000000"/>
                          </a:solidFill>
                          <a:latin typeface="Cormorant Garamond"/>
                          <a:ea typeface="Cormorant Garamond"/>
                          <a:cs typeface="Cormorant Garamond"/>
                          <a:sym typeface="Cormorant Garamond"/>
                        </a:rPr>
                        <a:t>C</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4499" b="1" dirty="0">
                          <a:solidFill>
                            <a:srgbClr val="000000"/>
                          </a:solidFill>
                          <a:latin typeface="Cormorant Garamond Bold"/>
                          <a:ea typeface="Cormorant Garamond Bold"/>
                          <a:cs typeface="Cormorant Garamond Bold"/>
                          <a:sym typeface="Cormorant Garamond Bold"/>
                        </a:rPr>
                        <a:t>0.48400</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4499" b="1" dirty="0">
                          <a:solidFill>
                            <a:srgbClr val="000000"/>
                          </a:solidFill>
                          <a:latin typeface="Cormorant Garamond Bold"/>
                          <a:ea typeface="Cormorant Garamond Bold"/>
                          <a:cs typeface="Cormorant Garamond Bold"/>
                          <a:sym typeface="Cormorant Garamond Bold"/>
                        </a:rPr>
                        <a:t>0.47043</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4499" b="1" dirty="0">
                          <a:solidFill>
                            <a:srgbClr val="000000"/>
                          </a:solidFill>
                          <a:latin typeface="Cormorant Garamond Bold"/>
                          <a:ea typeface="Cormorant Garamond Bold"/>
                          <a:cs typeface="Cormorant Garamond Bold"/>
                          <a:sym typeface="Cormorant Garamond Bold"/>
                        </a:rPr>
                        <a:t>0.49478</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4499" b="1" dirty="0">
                          <a:solidFill>
                            <a:srgbClr val="000000"/>
                          </a:solidFill>
                          <a:latin typeface="Cormorant Garamond Bold"/>
                          <a:ea typeface="Cormorant Garamond Bold"/>
                          <a:cs typeface="Cormorant Garamond Bold"/>
                          <a:sym typeface="Cormorant Garamond Bold"/>
                        </a:rPr>
                        <a:t>0.37796</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4499" b="1" dirty="0">
                          <a:solidFill>
                            <a:srgbClr val="000000"/>
                          </a:solidFill>
                          <a:latin typeface="Cormorant Garamond Bold"/>
                          <a:ea typeface="Cormorant Garamond Bold"/>
                          <a:cs typeface="Cormorant Garamond Bold"/>
                          <a:sym typeface="Cormorant Garamond Bold"/>
                        </a:rPr>
                        <a:t>0.56892</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236028">
                <a:tc>
                  <a:txBody>
                    <a:bodyPr/>
                    <a:lstStyle/>
                    <a:p>
                      <a:pPr algn="ctr">
                        <a:lnSpc>
                          <a:spcPts val="4200"/>
                        </a:lnSpc>
                        <a:defRPr/>
                      </a:pPr>
                      <a:r>
                        <a:rPr lang="en-US" sz="3000">
                          <a:solidFill>
                            <a:srgbClr val="000000"/>
                          </a:solidFill>
                          <a:latin typeface="Cormorant Garamond"/>
                          <a:ea typeface="Cormorant Garamond"/>
                          <a:cs typeface="Cormorant Garamond"/>
                          <a:sym typeface="Cormorant Garamond"/>
                        </a:rPr>
                        <a:t>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4499" b="1" dirty="0">
                          <a:solidFill>
                            <a:srgbClr val="000000"/>
                          </a:solidFill>
                          <a:latin typeface="Cormorant Garamond Bold"/>
                          <a:ea typeface="Cormorant Garamond Bold"/>
                          <a:cs typeface="Cormorant Garamond Bold"/>
                          <a:sym typeface="Cormorant Garamond Bold"/>
                        </a:rPr>
                        <a:t>0.54450</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4499" b="1" dirty="0">
                          <a:solidFill>
                            <a:srgbClr val="000000"/>
                          </a:solidFill>
                          <a:latin typeface="Cormorant Garamond Bold"/>
                          <a:ea typeface="Cormorant Garamond Bold"/>
                          <a:cs typeface="Cormorant Garamond Bold"/>
                          <a:sym typeface="Cormorant Garamond Bold"/>
                        </a:rPr>
                        <a:t>0.57497</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4499" b="1" dirty="0">
                          <a:solidFill>
                            <a:srgbClr val="000000"/>
                          </a:solidFill>
                          <a:latin typeface="Cormorant Garamond Bold"/>
                          <a:ea typeface="Cormorant Garamond Bold"/>
                          <a:cs typeface="Cormorant Garamond Bold"/>
                          <a:sym typeface="Cormorant Garamond Bold"/>
                        </a:rPr>
                        <a:t>0.51457</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4499" b="1" dirty="0">
                          <a:solidFill>
                            <a:srgbClr val="000000"/>
                          </a:solidFill>
                          <a:latin typeface="Cormorant Garamond Bold"/>
                          <a:ea typeface="Cormorant Garamond Bold"/>
                          <a:cs typeface="Cormorant Garamond Bold"/>
                          <a:sym typeface="Cormorant Garamond Bold"/>
                        </a:rPr>
                        <a:t>0.75592</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4499" b="1" dirty="0">
                          <a:solidFill>
                            <a:srgbClr val="000000"/>
                          </a:solidFill>
                          <a:latin typeface="Cormorant Garamond Bold"/>
                          <a:ea typeface="Cormorant Garamond Bold"/>
                          <a:cs typeface="Cormorant Garamond Bold"/>
                          <a:sym typeface="Cormorant Garamond Bold"/>
                        </a:rPr>
                        <a:t>0.50571</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7" name="Freeform 7"/>
          <p:cNvSpPr/>
          <p:nvPr/>
        </p:nvSpPr>
        <p:spPr>
          <a:xfrm>
            <a:off x="10490898" y="1142645"/>
            <a:ext cx="6768402" cy="1584617"/>
          </a:xfrm>
          <a:custGeom>
            <a:avLst/>
            <a:gdLst/>
            <a:ahLst/>
            <a:cxnLst/>
            <a:rect l="l" t="t" r="r" b="b"/>
            <a:pathLst>
              <a:path w="6768402" h="1584617">
                <a:moveTo>
                  <a:pt x="0" y="0"/>
                </a:moveTo>
                <a:lnTo>
                  <a:pt x="6768402" y="0"/>
                </a:lnTo>
                <a:lnTo>
                  <a:pt x="6768402" y="1584617"/>
                </a:lnTo>
                <a:lnTo>
                  <a:pt x="0" y="1584617"/>
                </a:lnTo>
                <a:lnTo>
                  <a:pt x="0" y="0"/>
                </a:lnTo>
                <a:close/>
              </a:path>
            </a:pathLst>
          </a:custGeom>
          <a:blipFill>
            <a:blip r:embed="rId4"/>
            <a:stretch>
              <a:fillRect/>
            </a:stretch>
          </a:blipFill>
        </p:spPr>
      </p:sp>
      <p:sp>
        <p:nvSpPr>
          <p:cNvPr id="8" name="TextBox 8"/>
          <p:cNvSpPr txBox="1"/>
          <p:nvPr/>
        </p:nvSpPr>
        <p:spPr>
          <a:xfrm>
            <a:off x="1019175" y="114252"/>
            <a:ext cx="16587976" cy="2236470"/>
          </a:xfrm>
          <a:prstGeom prst="rect">
            <a:avLst/>
          </a:prstGeom>
        </p:spPr>
        <p:txBody>
          <a:bodyPr lIns="0" tIns="0" rIns="0" bIns="0" rtlCol="0" anchor="t">
            <a:spAutoFit/>
          </a:bodyPr>
          <a:lstStyle/>
          <a:p>
            <a:pPr algn="l">
              <a:lnSpc>
                <a:spcPts val="9099"/>
              </a:lnSpc>
            </a:pPr>
            <a:r>
              <a:rPr lang="en-US" sz="6499" b="1" i="1" spc="-389" dirty="0">
                <a:solidFill>
                  <a:srgbClr val="0F4662"/>
                </a:solidFill>
                <a:latin typeface="Cormorant Garamond Bold Italics"/>
                <a:ea typeface="Cormorant Garamond Bold Italics"/>
                <a:cs typeface="Cormorant Garamond Bold Italics"/>
                <a:sym typeface="Cormorant Garamond Bold Italics"/>
              </a:rPr>
              <a:t>  A) Normalization of the Decision Matrix : </a:t>
            </a:r>
          </a:p>
          <a:p>
            <a:pPr marL="0" lvl="0" indent="0" algn="l">
              <a:lnSpc>
                <a:spcPts val="8959"/>
              </a:lnSpc>
              <a:spcBef>
                <a:spcPct val="0"/>
              </a:spcBef>
            </a:pPr>
            <a:endParaRPr lang="en-US" sz="6499" b="1" i="1" spc="-389" dirty="0">
              <a:solidFill>
                <a:srgbClr val="0F4662"/>
              </a:solidFill>
              <a:latin typeface="Cormorant Garamond Bold Italics"/>
              <a:ea typeface="Cormorant Garamond Bold Italics"/>
              <a:cs typeface="Cormorant Garamond Bold Italics"/>
              <a:sym typeface="Cormorant Garamond Bold Itali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flipV="1">
            <a:off x="6076568" y="2595123"/>
            <a:ext cx="6492240" cy="5556"/>
          </a:xfrm>
          <a:prstGeom prst="line">
            <a:avLst/>
          </a:prstGeom>
          <a:ln w="76200" cap="flat">
            <a:solidFill>
              <a:srgbClr val="0F4662"/>
            </a:solidFill>
            <a:prstDash val="solid"/>
            <a:headEnd type="none" w="sm" len="sm"/>
            <a:tailEnd type="none" w="sm" len="sm"/>
          </a:ln>
        </p:spPr>
      </p:sp>
      <p:sp>
        <p:nvSpPr>
          <p:cNvPr id="3" name="AutoShape 3"/>
          <p:cNvSpPr/>
          <p:nvPr/>
        </p:nvSpPr>
        <p:spPr>
          <a:xfrm flipV="1">
            <a:off x="5905442" y="9736689"/>
            <a:ext cx="6492240" cy="4833"/>
          </a:xfrm>
          <a:prstGeom prst="line">
            <a:avLst/>
          </a:prstGeom>
          <a:ln w="76200" cap="flat">
            <a:solidFill>
              <a:srgbClr val="0F4662"/>
            </a:solidFill>
            <a:prstDash val="solid"/>
            <a:headEnd type="none" w="sm" len="sm"/>
            <a:tailEnd type="none" w="sm" len="sm"/>
          </a:ln>
        </p:spPr>
      </p:sp>
      <p:sp>
        <p:nvSpPr>
          <p:cNvPr id="4" name="Freeform 4"/>
          <p:cNvSpPr/>
          <p:nvPr/>
        </p:nvSpPr>
        <p:spPr>
          <a:xfrm>
            <a:off x="8311563" y="2223648"/>
            <a:ext cx="1664874" cy="247650"/>
          </a:xfrm>
          <a:custGeom>
            <a:avLst/>
            <a:gdLst/>
            <a:ahLst/>
            <a:cxnLst/>
            <a:rect l="l" t="t" r="r" b="b"/>
            <a:pathLst>
              <a:path w="1664874" h="247650">
                <a:moveTo>
                  <a:pt x="0" y="0"/>
                </a:moveTo>
                <a:lnTo>
                  <a:pt x="1664874" y="0"/>
                </a:lnTo>
                <a:lnTo>
                  <a:pt x="1664874" y="247650"/>
                </a:lnTo>
                <a:lnTo>
                  <a:pt x="0" y="247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8311563" y="9861151"/>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6" name="Table 6"/>
          <p:cNvGraphicFramePr>
            <a:graphicFrameLocks noGrp="1"/>
          </p:cNvGraphicFramePr>
          <p:nvPr>
            <p:extLst>
              <p:ext uri="{D42A27DB-BD31-4B8C-83A1-F6EECF244321}">
                <p14:modId xmlns:p14="http://schemas.microsoft.com/office/powerpoint/2010/main" val="1042057882"/>
              </p:ext>
            </p:extLst>
          </p:nvPr>
        </p:nvGraphicFramePr>
        <p:xfrm>
          <a:off x="1390607" y="2944472"/>
          <a:ext cx="15506784" cy="6448425"/>
        </p:xfrm>
        <a:graphic>
          <a:graphicData uri="http://schemas.openxmlformats.org/drawingml/2006/table">
            <a:tbl>
              <a:tblPr/>
              <a:tblGrid>
                <a:gridCol w="2584464">
                  <a:extLst>
                    <a:ext uri="{9D8B030D-6E8A-4147-A177-3AD203B41FA5}">
                      <a16:colId xmlns:a16="http://schemas.microsoft.com/office/drawing/2014/main" val="20000"/>
                    </a:ext>
                  </a:extLst>
                </a:gridCol>
                <a:gridCol w="2584464">
                  <a:extLst>
                    <a:ext uri="{9D8B030D-6E8A-4147-A177-3AD203B41FA5}">
                      <a16:colId xmlns:a16="http://schemas.microsoft.com/office/drawing/2014/main" val="20001"/>
                    </a:ext>
                  </a:extLst>
                </a:gridCol>
                <a:gridCol w="2584464">
                  <a:extLst>
                    <a:ext uri="{9D8B030D-6E8A-4147-A177-3AD203B41FA5}">
                      <a16:colId xmlns:a16="http://schemas.microsoft.com/office/drawing/2014/main" val="20002"/>
                    </a:ext>
                  </a:extLst>
                </a:gridCol>
                <a:gridCol w="2584464">
                  <a:extLst>
                    <a:ext uri="{9D8B030D-6E8A-4147-A177-3AD203B41FA5}">
                      <a16:colId xmlns:a16="http://schemas.microsoft.com/office/drawing/2014/main" val="20003"/>
                    </a:ext>
                  </a:extLst>
                </a:gridCol>
                <a:gridCol w="2584464">
                  <a:extLst>
                    <a:ext uri="{9D8B030D-6E8A-4147-A177-3AD203B41FA5}">
                      <a16:colId xmlns:a16="http://schemas.microsoft.com/office/drawing/2014/main" val="20004"/>
                    </a:ext>
                  </a:extLst>
                </a:gridCol>
                <a:gridCol w="2584464">
                  <a:extLst>
                    <a:ext uri="{9D8B030D-6E8A-4147-A177-3AD203B41FA5}">
                      <a16:colId xmlns:a16="http://schemas.microsoft.com/office/drawing/2014/main" val="20005"/>
                    </a:ext>
                  </a:extLst>
                </a:gridCol>
              </a:tblGrid>
              <a:tr h="1504313">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b="1" dirty="0">
                          <a:solidFill>
                            <a:srgbClr val="000000"/>
                          </a:solidFill>
                          <a:latin typeface="Cormorant Garamond Bold"/>
                          <a:ea typeface="Cormorant Garamond Bold"/>
                          <a:cs typeface="Cormorant Garamond Bold"/>
                          <a:sym typeface="Cormorant Garamond Bold"/>
                        </a:rPr>
                        <a:t>Travel time </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b="1">
                          <a:solidFill>
                            <a:srgbClr val="000000"/>
                          </a:solidFill>
                          <a:latin typeface="Cormorant Garamond Bold"/>
                          <a:ea typeface="Cormorant Garamond Bold"/>
                          <a:cs typeface="Cormorant Garamond Bold"/>
                          <a:sym typeface="Cormorant Garamond Bold"/>
                        </a:rPr>
                        <a:t>AADT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b="1">
                          <a:solidFill>
                            <a:srgbClr val="000000"/>
                          </a:solidFill>
                          <a:latin typeface="Cormorant Garamond Bold"/>
                          <a:ea typeface="Cormorant Garamond Bold"/>
                          <a:cs typeface="Cormorant Garamond Bold"/>
                          <a:sym typeface="Cormorant Garamond Bold"/>
                        </a:rPr>
                        <a:t>Length of route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b="1">
                          <a:solidFill>
                            <a:srgbClr val="000000"/>
                          </a:solidFill>
                          <a:latin typeface="Cormorant Garamond Bold"/>
                          <a:ea typeface="Cormorant Garamond Bold"/>
                          <a:cs typeface="Cormorant Garamond Bold"/>
                          <a:sym typeface="Cormorant Garamond Bold"/>
                        </a:rPr>
                        <a:t>Number of lanes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b="1" dirty="0">
                          <a:solidFill>
                            <a:srgbClr val="000000"/>
                          </a:solidFill>
                          <a:latin typeface="Cormorant Garamond Bold"/>
                          <a:sym typeface="Cormorant Garamond Bold"/>
                        </a:rPr>
                        <a:t>Comfort</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236028">
                <a:tc>
                  <a:txBody>
                    <a:bodyPr/>
                    <a:lstStyle/>
                    <a:p>
                      <a:pPr algn="ctr">
                        <a:lnSpc>
                          <a:spcPts val="4200"/>
                        </a:lnSpc>
                        <a:defRPr/>
                      </a:pPr>
                      <a:r>
                        <a:rPr lang="en-US" sz="3000">
                          <a:solidFill>
                            <a:srgbClr val="000000"/>
                          </a:solidFill>
                          <a:latin typeface="Cormorant Garamond"/>
                          <a:ea typeface="Cormorant Garamond"/>
                          <a:cs typeface="Cormorant Garamond"/>
                          <a:sym typeface="Cormorant Garamond"/>
                        </a:rPr>
                        <a:t>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4499" b="1" dirty="0">
                          <a:solidFill>
                            <a:srgbClr val="000000"/>
                          </a:solidFill>
                          <a:latin typeface="Cormorant Garamond Bold"/>
                          <a:ea typeface="Cormorant Garamond Bold"/>
                          <a:cs typeface="Cormorant Garamond Bold"/>
                          <a:sym typeface="Cormorant Garamond Bold"/>
                        </a:rPr>
                        <a:t>0.136125</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4499" b="1" dirty="0">
                          <a:solidFill>
                            <a:srgbClr val="000000"/>
                          </a:solidFill>
                          <a:latin typeface="Cormorant Garamond Bold"/>
                          <a:ea typeface="Cormorant Garamond Bold"/>
                          <a:cs typeface="Cormorant Garamond Bold"/>
                          <a:sym typeface="Cormorant Garamond Bold"/>
                        </a:rPr>
                        <a:t>0.041816</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4499" b="1" dirty="0">
                          <a:solidFill>
                            <a:srgbClr val="000000"/>
                          </a:solidFill>
                          <a:latin typeface="Cormorant Garamond Bold"/>
                          <a:ea typeface="Cormorant Garamond Bold"/>
                          <a:cs typeface="Cormorant Garamond Bold"/>
                          <a:sym typeface="Cormorant Garamond Bold"/>
                        </a:rPr>
                        <a:t>0.094998</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4499" b="1" dirty="0">
                          <a:solidFill>
                            <a:srgbClr val="000000"/>
                          </a:solidFill>
                          <a:latin typeface="Cormorant Garamond Bold"/>
                          <a:ea typeface="Cormorant Garamond Bold"/>
                          <a:cs typeface="Cormorant Garamond Bold"/>
                          <a:sym typeface="Cormorant Garamond Bold"/>
                        </a:rPr>
                        <a:t>0.037796</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4499" b="1" dirty="0">
                          <a:solidFill>
                            <a:srgbClr val="000000"/>
                          </a:solidFill>
                          <a:latin typeface="Cormorant Garamond Bold"/>
                          <a:ea typeface="Cormorant Garamond Bold"/>
                          <a:cs typeface="Cormorant Garamond Bold"/>
                          <a:sym typeface="Cormorant Garamond Bold"/>
                        </a:rPr>
                        <a:t>0.14223</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236028">
                <a:tc>
                  <a:txBody>
                    <a:bodyPr/>
                    <a:lstStyle/>
                    <a:p>
                      <a:pPr algn="ctr">
                        <a:lnSpc>
                          <a:spcPts val="4200"/>
                        </a:lnSpc>
                        <a:defRPr/>
                      </a:pPr>
                      <a:r>
                        <a:rPr lang="en-US" sz="3000">
                          <a:solidFill>
                            <a:srgbClr val="000000"/>
                          </a:solidFill>
                          <a:latin typeface="Cormorant Garamond"/>
                          <a:ea typeface="Cormorant Garamond"/>
                          <a:cs typeface="Cormorant Garamond"/>
                          <a:sym typeface="Cormorant Garamond"/>
                        </a:rPr>
                        <a:t>B</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4499" b="1" dirty="0">
                          <a:solidFill>
                            <a:srgbClr val="000000"/>
                          </a:solidFill>
                          <a:latin typeface="Cormorant Garamond Bold"/>
                          <a:ea typeface="Cormorant Garamond Bold"/>
                          <a:cs typeface="Cormorant Garamond Bold"/>
                          <a:sym typeface="Cormorant Garamond Bold"/>
                        </a:rPr>
                        <a:t>0.154275</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4499" b="1" dirty="0">
                          <a:solidFill>
                            <a:srgbClr val="000000"/>
                          </a:solidFill>
                          <a:latin typeface="Cormorant Garamond Bold"/>
                          <a:ea typeface="Cormorant Garamond Bold"/>
                          <a:cs typeface="Cormorant Garamond Bold"/>
                          <a:sym typeface="Cormorant Garamond Bold"/>
                        </a:rPr>
                        <a:t>0.052270</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4499" b="1" dirty="0">
                          <a:solidFill>
                            <a:srgbClr val="000000"/>
                          </a:solidFill>
                          <a:latin typeface="Cormorant Garamond Bold"/>
                          <a:ea typeface="Cormorant Garamond Bold"/>
                          <a:cs typeface="Cormorant Garamond Bold"/>
                          <a:sym typeface="Cormorant Garamond Bold"/>
                        </a:rPr>
                        <a:t>0.102914</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4499" b="1" dirty="0">
                          <a:solidFill>
                            <a:srgbClr val="000000"/>
                          </a:solidFill>
                          <a:latin typeface="Cormorant Garamond Bold"/>
                          <a:ea typeface="Cormorant Garamond Bold"/>
                          <a:cs typeface="Cormorant Garamond Bold"/>
                          <a:sym typeface="Cormorant Garamond Bold"/>
                        </a:rPr>
                        <a:t>0.037796</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4499" b="1" dirty="0">
                          <a:solidFill>
                            <a:srgbClr val="000000"/>
                          </a:solidFill>
                          <a:latin typeface="Cormorant Garamond Bold"/>
                          <a:ea typeface="Cormorant Garamond Bold"/>
                          <a:cs typeface="Cormorant Garamond Bold"/>
                          <a:sym typeface="Cormorant Garamond Bold"/>
                        </a:rPr>
                        <a:t>0.132747</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236028">
                <a:tc>
                  <a:txBody>
                    <a:bodyPr/>
                    <a:lstStyle/>
                    <a:p>
                      <a:pPr algn="ctr">
                        <a:lnSpc>
                          <a:spcPts val="4200"/>
                        </a:lnSpc>
                        <a:defRPr/>
                      </a:pPr>
                      <a:r>
                        <a:rPr lang="en-US" sz="3000">
                          <a:solidFill>
                            <a:srgbClr val="000000"/>
                          </a:solidFill>
                          <a:latin typeface="Cormorant Garamond"/>
                          <a:ea typeface="Cormorant Garamond"/>
                          <a:cs typeface="Cormorant Garamond"/>
                          <a:sym typeface="Cormorant Garamond"/>
                        </a:rPr>
                        <a:t>C</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4499" b="1" dirty="0">
                          <a:solidFill>
                            <a:srgbClr val="000000"/>
                          </a:solidFill>
                          <a:latin typeface="Cormorant Garamond Bold"/>
                          <a:ea typeface="Cormorant Garamond Bold"/>
                          <a:cs typeface="Cormorant Garamond Bold"/>
                          <a:sym typeface="Cormorant Garamond Bold"/>
                        </a:rPr>
                        <a:t>0.145200</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4499" b="1" dirty="0">
                          <a:solidFill>
                            <a:srgbClr val="000000"/>
                          </a:solidFill>
                          <a:latin typeface="Cormorant Garamond Bold"/>
                          <a:ea typeface="Cormorant Garamond Bold"/>
                          <a:cs typeface="Cormorant Garamond Bold"/>
                          <a:sym typeface="Cormorant Garamond Bold"/>
                        </a:rPr>
                        <a:t>0.047043</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4499" b="1" dirty="0">
                          <a:solidFill>
                            <a:srgbClr val="000000"/>
                          </a:solidFill>
                          <a:latin typeface="Cormorant Garamond Bold"/>
                          <a:ea typeface="Cormorant Garamond Bold"/>
                          <a:cs typeface="Cormorant Garamond Bold"/>
                          <a:sym typeface="Cormorant Garamond Bold"/>
                        </a:rPr>
                        <a:t>0.098956</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4499" b="1" dirty="0">
                          <a:solidFill>
                            <a:srgbClr val="000000"/>
                          </a:solidFill>
                          <a:latin typeface="Cormorant Garamond Bold"/>
                          <a:ea typeface="Cormorant Garamond Bold"/>
                          <a:cs typeface="Cormorant Garamond Bold"/>
                          <a:sym typeface="Cormorant Garamond Bold"/>
                        </a:rPr>
                        <a:t>0.037796</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4499" b="1" dirty="0">
                          <a:solidFill>
                            <a:srgbClr val="000000"/>
                          </a:solidFill>
                          <a:latin typeface="Cormorant Garamond Bold"/>
                          <a:ea typeface="Cormorant Garamond Bold"/>
                          <a:cs typeface="Cormorant Garamond Bold"/>
                          <a:sym typeface="Cormorant Garamond Bold"/>
                        </a:rPr>
                        <a:t>0.170676</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236028">
                <a:tc>
                  <a:txBody>
                    <a:bodyPr/>
                    <a:lstStyle/>
                    <a:p>
                      <a:pPr algn="ctr">
                        <a:lnSpc>
                          <a:spcPts val="4200"/>
                        </a:lnSpc>
                        <a:defRPr/>
                      </a:pPr>
                      <a:r>
                        <a:rPr lang="en-US" sz="3000" dirty="0">
                          <a:solidFill>
                            <a:srgbClr val="000000"/>
                          </a:solidFill>
                          <a:latin typeface="Cormorant Garamond"/>
                          <a:ea typeface="Cormorant Garamond"/>
                          <a:cs typeface="Cormorant Garamond"/>
                          <a:sym typeface="Cormorant Garamond"/>
                        </a:rPr>
                        <a:t>D</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4499" b="1" dirty="0">
                          <a:solidFill>
                            <a:srgbClr val="000000"/>
                          </a:solidFill>
                          <a:latin typeface="Cormorant Garamond Bold"/>
                          <a:ea typeface="Cormorant Garamond Bold"/>
                          <a:cs typeface="Cormorant Garamond Bold"/>
                          <a:sym typeface="Cormorant Garamond Bold"/>
                        </a:rPr>
                        <a:t>0.163350</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4499" b="1" dirty="0">
                          <a:solidFill>
                            <a:srgbClr val="000000"/>
                          </a:solidFill>
                          <a:latin typeface="Cormorant Garamond Bold"/>
                          <a:ea typeface="Cormorant Garamond Bold"/>
                          <a:cs typeface="Cormorant Garamond Bold"/>
                          <a:sym typeface="Cormorant Garamond Bold"/>
                        </a:rPr>
                        <a:t>0.057497</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4499" b="1" dirty="0">
                          <a:solidFill>
                            <a:srgbClr val="000000"/>
                          </a:solidFill>
                          <a:latin typeface="Cormorant Garamond Bold"/>
                          <a:ea typeface="Cormorant Garamond Bold"/>
                          <a:cs typeface="Cormorant Garamond Bold"/>
                          <a:sym typeface="Cormorant Garamond Bold"/>
                        </a:rPr>
                        <a:t>0.102914</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4499" b="1" dirty="0">
                          <a:solidFill>
                            <a:srgbClr val="000000"/>
                          </a:solidFill>
                          <a:latin typeface="Cormorant Garamond Bold"/>
                          <a:ea typeface="Cormorant Garamond Bold"/>
                          <a:cs typeface="Cormorant Garamond Bold"/>
                          <a:sym typeface="Cormorant Garamond Bold"/>
                        </a:rPr>
                        <a:t>0.075592</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4499" b="1" dirty="0">
                          <a:solidFill>
                            <a:srgbClr val="000000"/>
                          </a:solidFill>
                          <a:latin typeface="Cormorant Garamond Bold"/>
                          <a:ea typeface="Cormorant Garamond Bold"/>
                          <a:cs typeface="Cormorant Garamond Bold"/>
                          <a:sym typeface="Cormorant Garamond Bold"/>
                        </a:rPr>
                        <a:t>0.151551</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7" name="TextBox 7"/>
          <p:cNvSpPr txBox="1"/>
          <p:nvPr/>
        </p:nvSpPr>
        <p:spPr>
          <a:xfrm>
            <a:off x="1038225" y="114252"/>
            <a:ext cx="16587976" cy="1085215"/>
          </a:xfrm>
          <a:prstGeom prst="rect">
            <a:avLst/>
          </a:prstGeom>
        </p:spPr>
        <p:txBody>
          <a:bodyPr lIns="0" tIns="0" rIns="0" bIns="0" rtlCol="0" anchor="t">
            <a:spAutoFit/>
          </a:bodyPr>
          <a:lstStyle/>
          <a:p>
            <a:pPr marL="0" lvl="0" indent="0" algn="l">
              <a:lnSpc>
                <a:spcPts val="8959"/>
              </a:lnSpc>
              <a:spcBef>
                <a:spcPct val="0"/>
              </a:spcBef>
            </a:pPr>
            <a:r>
              <a:rPr lang="en-US" sz="6399" b="1" i="1" spc="-383">
                <a:solidFill>
                  <a:srgbClr val="0F4662"/>
                </a:solidFill>
                <a:latin typeface="Cormorant Garamond Bold Italics"/>
                <a:ea typeface="Cormorant Garamond Bold Italics"/>
                <a:cs typeface="Cormorant Garamond Bold Italics"/>
                <a:sym typeface="Cormorant Garamond Bold Italics"/>
              </a:rPr>
              <a:t>B) Multiplying columns with corresponding weights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flipV="1">
            <a:off x="5905442" y="3105895"/>
            <a:ext cx="6492240" cy="5556"/>
          </a:xfrm>
          <a:prstGeom prst="line">
            <a:avLst/>
          </a:prstGeom>
          <a:ln w="76200" cap="flat">
            <a:solidFill>
              <a:srgbClr val="0F4662"/>
            </a:solidFill>
            <a:prstDash val="solid"/>
            <a:headEnd type="none" w="sm" len="sm"/>
            <a:tailEnd type="none" w="sm" len="sm"/>
          </a:ln>
        </p:spPr>
      </p:sp>
      <p:sp>
        <p:nvSpPr>
          <p:cNvPr id="3" name="AutoShape 3"/>
          <p:cNvSpPr/>
          <p:nvPr/>
        </p:nvSpPr>
        <p:spPr>
          <a:xfrm flipV="1">
            <a:off x="5905442" y="9736689"/>
            <a:ext cx="6492240" cy="4833"/>
          </a:xfrm>
          <a:prstGeom prst="line">
            <a:avLst/>
          </a:prstGeom>
          <a:ln w="76200" cap="flat">
            <a:solidFill>
              <a:srgbClr val="0F4662"/>
            </a:solidFill>
            <a:prstDash val="solid"/>
            <a:headEnd type="none" w="sm" len="sm"/>
            <a:tailEnd type="none" w="sm" len="sm"/>
          </a:ln>
        </p:spPr>
      </p:sp>
      <p:sp>
        <p:nvSpPr>
          <p:cNvPr id="4" name="Freeform 4"/>
          <p:cNvSpPr/>
          <p:nvPr/>
        </p:nvSpPr>
        <p:spPr>
          <a:xfrm>
            <a:off x="8326686" y="2658220"/>
            <a:ext cx="1664874" cy="247650"/>
          </a:xfrm>
          <a:custGeom>
            <a:avLst/>
            <a:gdLst/>
            <a:ahLst/>
            <a:cxnLst/>
            <a:rect l="l" t="t" r="r" b="b"/>
            <a:pathLst>
              <a:path w="1664874" h="247650">
                <a:moveTo>
                  <a:pt x="0" y="0"/>
                </a:moveTo>
                <a:lnTo>
                  <a:pt x="1664874" y="0"/>
                </a:lnTo>
                <a:lnTo>
                  <a:pt x="1664874" y="247650"/>
                </a:lnTo>
                <a:lnTo>
                  <a:pt x="0" y="247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8311563" y="9861151"/>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6" name="Table 6"/>
          <p:cNvGraphicFramePr>
            <a:graphicFrameLocks noGrp="1"/>
          </p:cNvGraphicFramePr>
          <p:nvPr>
            <p:extLst>
              <p:ext uri="{D42A27DB-BD31-4B8C-83A1-F6EECF244321}">
                <p14:modId xmlns:p14="http://schemas.microsoft.com/office/powerpoint/2010/main" val="2685604470"/>
              </p:ext>
            </p:extLst>
          </p:nvPr>
        </p:nvGraphicFramePr>
        <p:xfrm>
          <a:off x="3701726" y="3229080"/>
          <a:ext cx="11388189" cy="6524600"/>
        </p:xfrm>
        <a:graphic>
          <a:graphicData uri="http://schemas.openxmlformats.org/drawingml/2006/table">
            <a:tbl>
              <a:tblPr/>
              <a:tblGrid>
                <a:gridCol w="3796063">
                  <a:extLst>
                    <a:ext uri="{9D8B030D-6E8A-4147-A177-3AD203B41FA5}">
                      <a16:colId xmlns:a16="http://schemas.microsoft.com/office/drawing/2014/main" val="20000"/>
                    </a:ext>
                  </a:extLst>
                </a:gridCol>
                <a:gridCol w="3796063">
                  <a:extLst>
                    <a:ext uri="{9D8B030D-6E8A-4147-A177-3AD203B41FA5}">
                      <a16:colId xmlns:a16="http://schemas.microsoft.com/office/drawing/2014/main" val="20001"/>
                    </a:ext>
                  </a:extLst>
                </a:gridCol>
                <a:gridCol w="3796063">
                  <a:extLst>
                    <a:ext uri="{9D8B030D-6E8A-4147-A177-3AD203B41FA5}">
                      <a16:colId xmlns:a16="http://schemas.microsoft.com/office/drawing/2014/main" val="20002"/>
                    </a:ext>
                  </a:extLst>
                </a:gridCol>
              </a:tblGrid>
              <a:tr h="1025333">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b="1">
                          <a:solidFill>
                            <a:srgbClr val="000000"/>
                          </a:solidFill>
                          <a:latin typeface="Cormorant Garamond Bold"/>
                          <a:ea typeface="Cormorant Garamond Bold"/>
                          <a:cs typeface="Cormorant Garamond Bold"/>
                          <a:sym typeface="Cormorant Garamond Bold"/>
                        </a:rPr>
                        <a:t>Ideal Solution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b="1">
                          <a:solidFill>
                            <a:srgbClr val="000000"/>
                          </a:solidFill>
                          <a:latin typeface="Cormorant Garamond Bold"/>
                          <a:ea typeface="Cormorant Garamond Bold"/>
                          <a:cs typeface="Cormorant Garamond Bold"/>
                          <a:sym typeface="Cormorant Garamond Bold"/>
                        </a:rPr>
                        <a:t>Anti-Ideal Solution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63663">
                <a:tc>
                  <a:txBody>
                    <a:bodyPr/>
                    <a:lstStyle/>
                    <a:p>
                      <a:pPr algn="ctr">
                        <a:lnSpc>
                          <a:spcPts val="4200"/>
                        </a:lnSpc>
                        <a:defRPr/>
                      </a:pPr>
                      <a:r>
                        <a:rPr lang="en-US" sz="3000" b="1">
                          <a:solidFill>
                            <a:srgbClr val="000000"/>
                          </a:solidFill>
                          <a:latin typeface="Cormorant Garamond Bold"/>
                          <a:ea typeface="Cormorant Garamond Bold"/>
                          <a:cs typeface="Cormorant Garamond Bold"/>
                          <a:sym typeface="Cormorant Garamond Bold"/>
                        </a:rPr>
                        <a:t>Travel time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3600" b="1" dirty="0">
                          <a:solidFill>
                            <a:srgbClr val="000000"/>
                          </a:solidFill>
                          <a:latin typeface="Cormorant Garamond Bold"/>
                          <a:ea typeface="Cormorant Garamond Bold"/>
                          <a:cs typeface="Cormorant Garamond Bold"/>
                          <a:sym typeface="Cormorant Garamond Bold"/>
                        </a:rPr>
                        <a:t>0.136125</a:t>
                      </a:r>
                      <a:endParaRPr lang="en-US" sz="9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3600" b="1" dirty="0">
                          <a:solidFill>
                            <a:srgbClr val="000000"/>
                          </a:solidFill>
                          <a:latin typeface="Cormorant Garamond Bold"/>
                          <a:ea typeface="Cormorant Garamond Bold"/>
                          <a:cs typeface="Cormorant Garamond Bold"/>
                          <a:sym typeface="Cormorant Garamond Bold"/>
                        </a:rPr>
                        <a:t>0.163350</a:t>
                      </a:r>
                      <a:endParaRPr lang="en-US" sz="9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63663">
                <a:tc>
                  <a:txBody>
                    <a:bodyPr/>
                    <a:lstStyle/>
                    <a:p>
                      <a:pPr algn="ctr">
                        <a:lnSpc>
                          <a:spcPts val="4200"/>
                        </a:lnSpc>
                        <a:defRPr/>
                      </a:pPr>
                      <a:r>
                        <a:rPr lang="en-US" sz="3000" b="1">
                          <a:solidFill>
                            <a:srgbClr val="000000"/>
                          </a:solidFill>
                          <a:latin typeface="Cormorant Garamond Bold"/>
                          <a:ea typeface="Cormorant Garamond Bold"/>
                          <a:cs typeface="Cormorant Garamond Bold"/>
                          <a:sym typeface="Cormorant Garamond Bold"/>
                        </a:rPr>
                        <a:t>AADT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ts val="4899"/>
                        </a:lnSpc>
                        <a:spcBef>
                          <a:spcPts val="0"/>
                        </a:spcBef>
                        <a:spcAft>
                          <a:spcPts val="0"/>
                        </a:spcAft>
                        <a:buClrTx/>
                        <a:buSzTx/>
                        <a:buFontTx/>
                        <a:buNone/>
                        <a:tabLst/>
                        <a:defRPr/>
                      </a:pPr>
                      <a:r>
                        <a:rPr lang="en-US" sz="3500" b="1" dirty="0">
                          <a:solidFill>
                            <a:srgbClr val="000000"/>
                          </a:solidFill>
                          <a:latin typeface="Cormorant Garamond Bold"/>
                          <a:ea typeface="Cormorant Garamond Bold"/>
                          <a:cs typeface="Cormorant Garamond Bold"/>
                          <a:sym typeface="Cormorant Garamond Bold"/>
                        </a:rPr>
                        <a:t>0.041816</a:t>
                      </a:r>
                      <a:endParaRPr lang="en-US" sz="35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3600" b="1" dirty="0">
                          <a:solidFill>
                            <a:srgbClr val="000000"/>
                          </a:solidFill>
                          <a:latin typeface="Cormorant Garamond Bold"/>
                          <a:ea typeface="Cormorant Garamond Bold"/>
                          <a:cs typeface="Cormorant Garamond Bold"/>
                          <a:sym typeface="Cormorant Garamond Bold"/>
                        </a:rPr>
                        <a:t>0.057497</a:t>
                      </a:r>
                      <a:endParaRPr lang="en-US" sz="9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63663">
                <a:tc>
                  <a:txBody>
                    <a:bodyPr/>
                    <a:lstStyle/>
                    <a:p>
                      <a:pPr algn="ctr">
                        <a:lnSpc>
                          <a:spcPts val="4200"/>
                        </a:lnSpc>
                        <a:defRPr/>
                      </a:pPr>
                      <a:r>
                        <a:rPr lang="en-US" sz="3000" b="1">
                          <a:solidFill>
                            <a:srgbClr val="000000"/>
                          </a:solidFill>
                          <a:latin typeface="Cormorant Garamond Bold"/>
                          <a:ea typeface="Cormorant Garamond Bold"/>
                          <a:cs typeface="Cormorant Garamond Bold"/>
                          <a:sym typeface="Cormorant Garamond Bold"/>
                        </a:rPr>
                        <a:t>Length of route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899"/>
                        </a:lnSpc>
                        <a:defRPr/>
                      </a:pPr>
                      <a:r>
                        <a:rPr lang="en-US" sz="3499" b="1" dirty="0">
                          <a:solidFill>
                            <a:srgbClr val="000000"/>
                          </a:solidFill>
                          <a:latin typeface="Cormorant Garamond Bold"/>
                          <a:ea typeface="Cormorant Garamond Bold"/>
                          <a:cs typeface="Cormorant Garamond Bold"/>
                          <a:sym typeface="Cormorant Garamond Bold"/>
                        </a:rPr>
                        <a:t>0.094998</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899"/>
                        </a:lnSpc>
                        <a:defRPr/>
                      </a:pPr>
                      <a:r>
                        <a:rPr lang="en-US" sz="3499" b="1" dirty="0">
                          <a:solidFill>
                            <a:srgbClr val="000000"/>
                          </a:solidFill>
                          <a:latin typeface="Cormorant Garamond Bold"/>
                          <a:ea typeface="Cormorant Garamond Bold"/>
                          <a:cs typeface="Cormorant Garamond Bold"/>
                          <a:sym typeface="Cormorant Garamond Bold"/>
                        </a:rPr>
                        <a:t>0.102914</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63663">
                <a:tc>
                  <a:txBody>
                    <a:bodyPr/>
                    <a:lstStyle/>
                    <a:p>
                      <a:pPr algn="ctr">
                        <a:lnSpc>
                          <a:spcPts val="4200"/>
                        </a:lnSpc>
                        <a:defRPr/>
                      </a:pPr>
                      <a:r>
                        <a:rPr lang="en-US" sz="3000" b="1">
                          <a:solidFill>
                            <a:srgbClr val="000000"/>
                          </a:solidFill>
                          <a:latin typeface="Cormorant Garamond Bold"/>
                          <a:ea typeface="Cormorant Garamond Bold"/>
                          <a:cs typeface="Cormorant Garamond Bold"/>
                          <a:sym typeface="Cormorant Garamond Bold"/>
                        </a:rPr>
                        <a:t>Number of lanes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3600" b="1" dirty="0">
                          <a:solidFill>
                            <a:srgbClr val="000000"/>
                          </a:solidFill>
                          <a:latin typeface="Cormorant Garamond Bold"/>
                          <a:ea typeface="Cormorant Garamond Bold"/>
                          <a:cs typeface="Cormorant Garamond Bold"/>
                          <a:sym typeface="Cormorant Garamond Bold"/>
                        </a:rPr>
                        <a:t>0.075592</a:t>
                      </a:r>
                      <a:endParaRPr lang="en-US" sz="9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899"/>
                        </a:lnSpc>
                        <a:defRPr/>
                      </a:pPr>
                      <a:r>
                        <a:rPr lang="en-US" sz="3499" b="1" dirty="0">
                          <a:solidFill>
                            <a:srgbClr val="000000"/>
                          </a:solidFill>
                          <a:latin typeface="Cormorant Garamond Bold"/>
                          <a:ea typeface="Cormorant Garamond Bold"/>
                          <a:cs typeface="Cormorant Garamond Bold"/>
                          <a:sym typeface="Cormorant Garamond Bold"/>
                        </a:rPr>
                        <a:t>0.037796</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063663">
                <a:tc>
                  <a:txBody>
                    <a:bodyPr/>
                    <a:lstStyle/>
                    <a:p>
                      <a:pPr algn="ctr">
                        <a:lnSpc>
                          <a:spcPts val="4200"/>
                        </a:lnSpc>
                        <a:defRPr/>
                      </a:pPr>
                      <a:r>
                        <a:rPr lang="en-US" sz="3000" b="1" dirty="0">
                          <a:solidFill>
                            <a:srgbClr val="000000"/>
                          </a:solidFill>
                          <a:latin typeface="Cormorant Garamond Bold"/>
                          <a:sym typeface="Cormorant Garamond Bold"/>
                        </a:rPr>
                        <a:t>Comfort</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3600" b="1" dirty="0">
                          <a:solidFill>
                            <a:srgbClr val="000000"/>
                          </a:solidFill>
                          <a:latin typeface="Cormorant Garamond Bold"/>
                          <a:ea typeface="Cormorant Garamond Bold"/>
                          <a:cs typeface="Cormorant Garamond Bold"/>
                          <a:sym typeface="Cormorant Garamond Bold"/>
                        </a:rPr>
                        <a:t>0.170676</a:t>
                      </a:r>
                      <a:endParaRPr lang="en-US" sz="9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6299"/>
                        </a:lnSpc>
                        <a:defRPr/>
                      </a:pPr>
                      <a:r>
                        <a:rPr lang="en-US" sz="3600" b="1" dirty="0">
                          <a:solidFill>
                            <a:srgbClr val="000000"/>
                          </a:solidFill>
                          <a:latin typeface="Cormorant Garamond Bold"/>
                          <a:ea typeface="Cormorant Garamond Bold"/>
                          <a:cs typeface="Cormorant Garamond Bold"/>
                          <a:sym typeface="Cormorant Garamond Bold"/>
                        </a:rPr>
                        <a:t>0.132747</a:t>
                      </a:r>
                      <a:endParaRPr lang="en-US" sz="9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7" name="TextBox 7"/>
          <p:cNvSpPr txBox="1"/>
          <p:nvPr/>
        </p:nvSpPr>
        <p:spPr>
          <a:xfrm>
            <a:off x="865135" y="-129429"/>
            <a:ext cx="16587976" cy="2734944"/>
          </a:xfrm>
          <a:prstGeom prst="rect">
            <a:avLst/>
          </a:prstGeom>
        </p:spPr>
        <p:txBody>
          <a:bodyPr lIns="0" tIns="0" rIns="0" bIns="0" rtlCol="0" anchor="t">
            <a:spAutoFit/>
          </a:bodyPr>
          <a:lstStyle/>
          <a:p>
            <a:pPr marL="0" lvl="0" indent="0" algn="l">
              <a:lnSpc>
                <a:spcPts val="7280"/>
              </a:lnSpc>
              <a:spcBef>
                <a:spcPct val="0"/>
              </a:spcBef>
            </a:pPr>
            <a:r>
              <a:rPr lang="en-US" sz="5200" b="1" i="1" spc="-312">
                <a:solidFill>
                  <a:srgbClr val="0F4662"/>
                </a:solidFill>
                <a:latin typeface="Cormorant Garamond Bold Italics"/>
                <a:ea typeface="Cormorant Garamond Bold Italics"/>
                <a:cs typeface="Cormorant Garamond Bold Italics"/>
                <a:sym typeface="Cormorant Garamond Bold Italics"/>
              </a:rPr>
              <a:t>C) Ideal and Anti-Ideal solutions based off criteria, for a criteria that needs to be maximized the maximum value is the ideal and for a criteria that needs to be minimized  the minimum value is the ideal and vice versa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799728" y="618759"/>
            <a:ext cx="16459572" cy="8826499"/>
          </a:xfrm>
          <a:prstGeom prst="rect">
            <a:avLst/>
          </a:prstGeom>
        </p:spPr>
        <p:txBody>
          <a:bodyPr lIns="0" tIns="0" rIns="0" bIns="0" rtlCol="0" anchor="t">
            <a:spAutoFit/>
          </a:bodyPr>
          <a:lstStyle/>
          <a:p>
            <a:pPr algn="l">
              <a:lnSpc>
                <a:spcPts val="7000"/>
              </a:lnSpc>
            </a:pPr>
            <a:r>
              <a:rPr lang="en-US" sz="5000" b="1" i="1" spc="-300">
                <a:solidFill>
                  <a:srgbClr val="0F4662"/>
                </a:solidFill>
                <a:latin typeface="Cormorant Garamond Bold Italics"/>
                <a:ea typeface="Cormorant Garamond Bold Italics"/>
                <a:cs typeface="Cormorant Garamond Bold Italics"/>
                <a:sym typeface="Cormorant Garamond Bold Italics"/>
              </a:rPr>
              <a:t>Now for each route, we assign two variables: S+ and S_ where S+ is the distance from </a:t>
            </a:r>
          </a:p>
          <a:p>
            <a:pPr algn="l">
              <a:lnSpc>
                <a:spcPts val="7000"/>
              </a:lnSpc>
            </a:pPr>
            <a:r>
              <a:rPr lang="en-US" sz="5000" b="1" i="1" spc="-300">
                <a:solidFill>
                  <a:srgbClr val="0F4662"/>
                </a:solidFill>
                <a:latin typeface="Cormorant Garamond Bold Italics"/>
                <a:ea typeface="Cormorant Garamond Bold Italics"/>
                <a:cs typeface="Cormorant Garamond Bold Italics"/>
                <a:sym typeface="Cormorant Garamond Bold Italics"/>
              </a:rPr>
              <a:t>the ideal solution and S_ is the distance from the anti-ideal solution </a:t>
            </a:r>
          </a:p>
          <a:p>
            <a:pPr algn="l">
              <a:lnSpc>
                <a:spcPts val="7000"/>
              </a:lnSpc>
            </a:pPr>
            <a:endParaRPr lang="en-US" sz="5000" b="1" i="1" spc="-300">
              <a:solidFill>
                <a:srgbClr val="0F4662"/>
              </a:solidFill>
              <a:latin typeface="Cormorant Garamond Bold Italics"/>
              <a:ea typeface="Cormorant Garamond Bold Italics"/>
              <a:cs typeface="Cormorant Garamond Bold Italics"/>
              <a:sym typeface="Cormorant Garamond Bold Italics"/>
            </a:endParaRPr>
          </a:p>
          <a:p>
            <a:pPr algn="l">
              <a:lnSpc>
                <a:spcPts val="7000"/>
              </a:lnSpc>
            </a:pPr>
            <a:r>
              <a:rPr lang="en-US" sz="5000" b="1" i="1" spc="-300">
                <a:solidFill>
                  <a:srgbClr val="0F4662"/>
                </a:solidFill>
                <a:latin typeface="Cormorant Garamond Bold Italics"/>
                <a:ea typeface="Cormorant Garamond Bold Italics"/>
                <a:cs typeface="Cormorant Garamond Bold Italics"/>
                <a:sym typeface="Cormorant Garamond Bold Italics"/>
              </a:rPr>
              <a:t>For S+ for each alternative route, we find the square root of the summation of squares</a:t>
            </a:r>
          </a:p>
          <a:p>
            <a:pPr algn="l">
              <a:lnSpc>
                <a:spcPts val="7000"/>
              </a:lnSpc>
            </a:pPr>
            <a:r>
              <a:rPr lang="en-US" sz="5000" b="1" i="1" spc="-300">
                <a:solidFill>
                  <a:srgbClr val="0F4662"/>
                </a:solidFill>
                <a:latin typeface="Cormorant Garamond Bold Italics"/>
                <a:ea typeface="Cormorant Garamond Bold Italics"/>
                <a:cs typeface="Cormorant Garamond Bold Italics"/>
                <a:sym typeface="Cormorant Garamond Bold Italics"/>
              </a:rPr>
              <a:t>of the difference between each criterion from the weighted matrix and its ideal  value</a:t>
            </a:r>
          </a:p>
          <a:p>
            <a:pPr algn="l">
              <a:lnSpc>
                <a:spcPts val="7000"/>
              </a:lnSpc>
            </a:pPr>
            <a:endParaRPr lang="en-US" sz="5000" b="1" i="1" spc="-300">
              <a:solidFill>
                <a:srgbClr val="0F4662"/>
              </a:solidFill>
              <a:latin typeface="Cormorant Garamond Bold Italics"/>
              <a:ea typeface="Cormorant Garamond Bold Italics"/>
              <a:cs typeface="Cormorant Garamond Bold Italics"/>
              <a:sym typeface="Cormorant Garamond Bold Italics"/>
            </a:endParaRPr>
          </a:p>
          <a:p>
            <a:pPr algn="l">
              <a:lnSpc>
                <a:spcPts val="7000"/>
              </a:lnSpc>
            </a:pPr>
            <a:r>
              <a:rPr lang="en-US" sz="5000" b="1" i="1" spc="-300">
                <a:solidFill>
                  <a:srgbClr val="0F4662"/>
                </a:solidFill>
                <a:latin typeface="Cormorant Garamond Bold Italics"/>
                <a:ea typeface="Cormorant Garamond Bold Italics"/>
                <a:cs typeface="Cormorant Garamond Bold Italics"/>
                <a:sym typeface="Cormorant Garamond Bold Italics"/>
              </a:rPr>
              <a:t>For S_ for each alternative route, we find the square root of the summation of squares</a:t>
            </a:r>
          </a:p>
          <a:p>
            <a:pPr algn="l">
              <a:lnSpc>
                <a:spcPts val="7000"/>
              </a:lnSpc>
            </a:pPr>
            <a:r>
              <a:rPr lang="en-US" sz="5000" b="1" i="1" spc="-300">
                <a:solidFill>
                  <a:srgbClr val="0F4662"/>
                </a:solidFill>
                <a:latin typeface="Cormorant Garamond Bold Italics"/>
                <a:ea typeface="Cormorant Garamond Bold Italics"/>
                <a:cs typeface="Cormorant Garamond Bold Italics"/>
                <a:sym typeface="Cormorant Garamond Bold Italics"/>
              </a:rPr>
              <a:t>of the difference between each criterion from the weighted matrix and its anti -ideal value</a:t>
            </a:r>
          </a:p>
          <a:p>
            <a:pPr algn="l">
              <a:lnSpc>
                <a:spcPts val="7000"/>
              </a:lnSpc>
              <a:spcBef>
                <a:spcPct val="0"/>
              </a:spcBef>
            </a:pPr>
            <a:endParaRPr lang="en-US" sz="5000" b="1" i="1" spc="-300">
              <a:solidFill>
                <a:srgbClr val="0F4662"/>
              </a:solidFill>
              <a:latin typeface="Cormorant Garamond Bold Italics"/>
              <a:ea typeface="Cormorant Garamond Bold Italics"/>
              <a:cs typeface="Cormorant Garamond Bold Italics"/>
              <a:sym typeface="Cormorant Garamond Bold Itali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598042" y="933450"/>
            <a:ext cx="16045004" cy="10139699"/>
          </a:xfrm>
          <a:prstGeom prst="rect">
            <a:avLst/>
          </a:prstGeom>
        </p:spPr>
        <p:txBody>
          <a:bodyPr lIns="0" tIns="0" rIns="0" bIns="0" rtlCol="0" anchor="t">
            <a:spAutoFit/>
          </a:bodyPr>
          <a:lstStyle/>
          <a:p>
            <a:pPr algn="l">
              <a:lnSpc>
                <a:spcPts val="7000"/>
              </a:lnSpc>
            </a:pPr>
            <a:r>
              <a:rPr lang="en-US" sz="5000" b="1" i="1" spc="-300" dirty="0">
                <a:solidFill>
                  <a:srgbClr val="000000"/>
                </a:solidFill>
                <a:latin typeface="Cormorant Garamond Bold Italics"/>
                <a:ea typeface="Cormorant Garamond Bold Italics"/>
                <a:cs typeface="Cormorant Garamond Bold Italics"/>
                <a:sym typeface="Cormorant Garamond Bold Italics"/>
              </a:rPr>
              <a:t>By calculation we get :</a:t>
            </a:r>
          </a:p>
          <a:p>
            <a:pPr algn="l">
              <a:lnSpc>
                <a:spcPts val="7000"/>
              </a:lnSpc>
            </a:pPr>
            <a:endParaRPr lang="en-US" sz="5000" b="1" i="1" spc="-300" dirty="0">
              <a:solidFill>
                <a:srgbClr val="000000"/>
              </a:solidFill>
              <a:latin typeface="Cormorant Garamond Bold Italics"/>
              <a:ea typeface="Cormorant Garamond Bold Italics"/>
              <a:cs typeface="Cormorant Garamond Bold Italics"/>
              <a:sym typeface="Cormorant Garamond Bold Italics"/>
            </a:endParaRPr>
          </a:p>
          <a:p>
            <a:pPr algn="l">
              <a:lnSpc>
                <a:spcPts val="10919"/>
              </a:lnSpc>
            </a:pPr>
            <a:r>
              <a:rPr lang="en-US" sz="7799" b="1" i="1" spc="-467" dirty="0">
                <a:solidFill>
                  <a:srgbClr val="000000"/>
                </a:solidFill>
                <a:latin typeface="Cormorant Garamond Bold Italics"/>
                <a:ea typeface="Cormorant Garamond Bold Italics"/>
                <a:cs typeface="Cormorant Garamond Bold Italics"/>
                <a:sym typeface="Cormorant Garamond Bold Italics"/>
              </a:rPr>
              <a:t>Sa+ =  0.04730, Sb+ =  0.05803, Sc+ = 0.03941, </a:t>
            </a:r>
          </a:p>
          <a:p>
            <a:pPr algn="l">
              <a:lnSpc>
                <a:spcPts val="10919"/>
              </a:lnSpc>
            </a:pPr>
            <a:r>
              <a:rPr lang="en-US" sz="7799" b="1" i="1" spc="-467" dirty="0">
                <a:solidFill>
                  <a:srgbClr val="000000"/>
                </a:solidFill>
                <a:latin typeface="Cormorant Garamond Bold Italics"/>
                <a:ea typeface="Cormorant Garamond Bold Italics"/>
                <a:cs typeface="Cormorant Garamond Bold Italics"/>
                <a:sym typeface="Cormorant Garamond Bold Italics"/>
              </a:rPr>
              <a:t>Sd+ =  0.03276</a:t>
            </a:r>
          </a:p>
          <a:p>
            <a:pPr algn="l">
              <a:lnSpc>
                <a:spcPts val="7000"/>
              </a:lnSpc>
            </a:pPr>
            <a:endParaRPr lang="en-US" sz="7799" b="1" i="1" spc="-467" dirty="0">
              <a:solidFill>
                <a:srgbClr val="000000"/>
              </a:solidFill>
              <a:latin typeface="Cormorant Garamond Bold Italics"/>
              <a:ea typeface="Cormorant Garamond Bold Italics"/>
              <a:cs typeface="Cormorant Garamond Bold Italics"/>
              <a:sym typeface="Cormorant Garamond Bold Italics"/>
            </a:endParaRPr>
          </a:p>
          <a:p>
            <a:pPr algn="l">
              <a:lnSpc>
                <a:spcPts val="10919"/>
              </a:lnSpc>
            </a:pPr>
            <a:r>
              <a:rPr lang="en-US" sz="7799" b="1" i="1" spc="-467" dirty="0">
                <a:solidFill>
                  <a:srgbClr val="000000"/>
                </a:solidFill>
                <a:latin typeface="Cormorant Garamond Bold Italics"/>
                <a:ea typeface="Cormorant Garamond Bold Italics"/>
                <a:cs typeface="Cormorant Garamond Bold Italics"/>
                <a:sym typeface="Cormorant Garamond Bold Italics"/>
              </a:rPr>
              <a:t>Sa_=  0.03365, Sb_ =  0.02142, Sc_ = 0.04653, </a:t>
            </a:r>
          </a:p>
          <a:p>
            <a:pPr algn="l">
              <a:lnSpc>
                <a:spcPts val="10919"/>
              </a:lnSpc>
            </a:pPr>
            <a:r>
              <a:rPr lang="en-US" sz="7799" b="1" i="1" spc="-467" dirty="0">
                <a:solidFill>
                  <a:srgbClr val="000000"/>
                </a:solidFill>
                <a:latin typeface="Cormorant Garamond Bold Italics"/>
                <a:ea typeface="Cormorant Garamond Bold Italics"/>
                <a:cs typeface="Cormorant Garamond Bold Italics"/>
                <a:sym typeface="Cormorant Garamond Bold Italics"/>
              </a:rPr>
              <a:t>Sd_ = 0.04221</a:t>
            </a:r>
          </a:p>
          <a:p>
            <a:pPr algn="l">
              <a:lnSpc>
                <a:spcPts val="7000"/>
              </a:lnSpc>
            </a:pPr>
            <a:endParaRPr lang="en-US" sz="7799" b="1" i="1" spc="-467" dirty="0">
              <a:solidFill>
                <a:srgbClr val="000000"/>
              </a:solidFill>
              <a:latin typeface="Cormorant Garamond Bold Italics"/>
              <a:ea typeface="Cormorant Garamond Bold Italics"/>
              <a:cs typeface="Cormorant Garamond Bold Italics"/>
              <a:sym typeface="Cormorant Garamond Bold Italics"/>
            </a:endParaRPr>
          </a:p>
          <a:p>
            <a:pPr algn="l">
              <a:lnSpc>
                <a:spcPts val="7000"/>
              </a:lnSpc>
              <a:spcBef>
                <a:spcPct val="0"/>
              </a:spcBef>
            </a:pPr>
            <a:endParaRPr lang="en-US" sz="7799" b="1" i="1" spc="-467" dirty="0">
              <a:solidFill>
                <a:srgbClr val="000000"/>
              </a:solidFill>
              <a:latin typeface="Cormorant Garamond Bold Italics"/>
              <a:ea typeface="Cormorant Garamond Bold Italics"/>
              <a:cs typeface="Cormorant Garamond Bold Italics"/>
              <a:sym typeface="Cormorant Garamond Bold Itali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578992" y="923925"/>
            <a:ext cx="16268844" cy="8148449"/>
          </a:xfrm>
          <a:prstGeom prst="rect">
            <a:avLst/>
          </a:prstGeom>
        </p:spPr>
        <p:txBody>
          <a:bodyPr lIns="0" tIns="0" rIns="0" bIns="0" rtlCol="0" anchor="t">
            <a:spAutoFit/>
          </a:bodyPr>
          <a:lstStyle/>
          <a:p>
            <a:pPr algn="l">
              <a:lnSpc>
                <a:spcPts val="7980"/>
              </a:lnSpc>
            </a:pPr>
            <a:r>
              <a:rPr lang="en-US" sz="5700" b="1" i="1" spc="-342" dirty="0">
                <a:solidFill>
                  <a:srgbClr val="000000"/>
                </a:solidFill>
                <a:latin typeface="Cormorant Garamond Bold Italics"/>
                <a:ea typeface="Cormorant Garamond Bold Italics"/>
                <a:cs typeface="Cormorant Garamond Bold Italics"/>
                <a:sym typeface="Cormorant Garamond Bold Italics"/>
              </a:rPr>
              <a:t>Then we calculate the relative closeness co-efficient by the formula :</a:t>
            </a:r>
          </a:p>
          <a:p>
            <a:pPr algn="l">
              <a:lnSpc>
                <a:spcPts val="7000"/>
              </a:lnSpc>
            </a:pPr>
            <a:endParaRPr lang="en-US" sz="5700" b="1" i="1" spc="-342" dirty="0">
              <a:solidFill>
                <a:srgbClr val="000000"/>
              </a:solidFill>
              <a:latin typeface="Cormorant Garamond Bold Italics"/>
              <a:ea typeface="Cormorant Garamond Bold Italics"/>
              <a:cs typeface="Cormorant Garamond Bold Italics"/>
              <a:sym typeface="Cormorant Garamond Bold Italics"/>
            </a:endParaRPr>
          </a:p>
          <a:p>
            <a:pPr algn="l">
              <a:lnSpc>
                <a:spcPts val="9799"/>
              </a:lnSpc>
            </a:pPr>
            <a:r>
              <a:rPr lang="en-US" sz="6999" b="1" i="1" spc="-419" dirty="0">
                <a:solidFill>
                  <a:srgbClr val="000000"/>
                </a:solidFill>
                <a:latin typeface="Cormorant Garamond Bold Italics"/>
                <a:ea typeface="Cormorant Garamond Bold Italics"/>
                <a:cs typeface="Cormorant Garamond Bold Italics"/>
                <a:sym typeface="Cormorant Garamond Bold Italics"/>
              </a:rPr>
              <a:t>Si_ /(Si_ + Si+) </a:t>
            </a:r>
          </a:p>
          <a:p>
            <a:pPr algn="l">
              <a:lnSpc>
                <a:spcPts val="9799"/>
              </a:lnSpc>
            </a:pPr>
            <a:r>
              <a:rPr lang="en-US" sz="6999" b="1" i="1" spc="-419" dirty="0">
                <a:solidFill>
                  <a:srgbClr val="000000"/>
                </a:solidFill>
                <a:latin typeface="Cormorant Garamond Bold Italics"/>
                <a:ea typeface="Cormorant Garamond Bold Italics"/>
                <a:cs typeface="Cormorant Garamond Bold Italics"/>
                <a:sym typeface="Cormorant Garamond Bold Italics"/>
              </a:rPr>
              <a:t>We do this for each alternative, at the end the alternative having the maximum  value of the closeness co-efficient is </a:t>
            </a:r>
          </a:p>
          <a:p>
            <a:pPr algn="l">
              <a:lnSpc>
                <a:spcPts val="9799"/>
              </a:lnSpc>
            </a:pPr>
            <a:r>
              <a:rPr lang="en-US" sz="6999" b="1" i="1" spc="-419" dirty="0">
                <a:solidFill>
                  <a:srgbClr val="000000"/>
                </a:solidFill>
                <a:latin typeface="Cormorant Garamond Bold Italics"/>
                <a:ea typeface="Cormorant Garamond Bold Italics"/>
                <a:cs typeface="Cormorant Garamond Bold Italics"/>
                <a:sym typeface="Cormorant Garamond Bold Italics"/>
              </a:rPr>
              <a:t>considered to be the best possible outcome.</a:t>
            </a:r>
          </a:p>
          <a:p>
            <a:pPr algn="l">
              <a:lnSpc>
                <a:spcPts val="9799"/>
              </a:lnSpc>
              <a:spcBef>
                <a:spcPct val="0"/>
              </a:spcBef>
            </a:pPr>
            <a:endParaRPr lang="en-US" sz="6999" b="1" i="1" spc="-419" dirty="0">
              <a:solidFill>
                <a:srgbClr val="000000"/>
              </a:solidFill>
              <a:latin typeface="Cormorant Garamond Bold Italics"/>
              <a:ea typeface="Cormorant Garamond Bold Italics"/>
              <a:cs typeface="Cormorant Garamond Bold Italics"/>
              <a:sym typeface="Cormorant Garamond Bold Itali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7EAE87-3749-38FB-4200-028FCD96F0C5}"/>
              </a:ext>
            </a:extLst>
          </p:cNvPr>
          <p:cNvSpPr txBox="1"/>
          <p:nvPr/>
        </p:nvSpPr>
        <p:spPr>
          <a:xfrm>
            <a:off x="762000" y="1790700"/>
            <a:ext cx="16992600" cy="6494085"/>
          </a:xfrm>
          <a:prstGeom prst="rect">
            <a:avLst/>
          </a:prstGeom>
          <a:noFill/>
        </p:spPr>
        <p:txBody>
          <a:bodyPr wrap="square" rtlCol="0">
            <a:spAutoFit/>
          </a:bodyPr>
          <a:lstStyle/>
          <a:p>
            <a:r>
              <a:rPr lang="en-US" sz="5200" dirty="0"/>
              <a:t>By calculation, we get the Relative closeness factor for </a:t>
            </a:r>
          </a:p>
          <a:p>
            <a:r>
              <a:rPr lang="en-US" sz="5200" dirty="0"/>
              <a:t>A = 0.4156</a:t>
            </a:r>
          </a:p>
          <a:p>
            <a:r>
              <a:rPr lang="en-US" sz="5200" dirty="0"/>
              <a:t>B = 0.2696</a:t>
            </a:r>
          </a:p>
          <a:p>
            <a:r>
              <a:rPr lang="en-US" sz="5200" dirty="0"/>
              <a:t>C = 0.5414</a:t>
            </a:r>
          </a:p>
          <a:p>
            <a:r>
              <a:rPr lang="en-US" sz="5200" dirty="0"/>
              <a:t>D = 0.5630</a:t>
            </a:r>
          </a:p>
          <a:p>
            <a:r>
              <a:rPr lang="en-US" sz="5200" dirty="0"/>
              <a:t>So, the best alternative will be the one that have maximum value of closeness coefficient. In our case it is path D .</a:t>
            </a:r>
          </a:p>
          <a:p>
            <a:r>
              <a:rPr lang="en-US" sz="5200" dirty="0"/>
              <a:t>Order of preference of routes is D&gt;C&gt;A&gt;B </a:t>
            </a:r>
            <a:endParaRPr lang="en-IN" sz="5200" dirty="0"/>
          </a:p>
        </p:txBody>
      </p:sp>
    </p:spTree>
    <p:extLst>
      <p:ext uri="{BB962C8B-B14F-4D97-AF65-F5344CB8AC3E}">
        <p14:creationId xmlns:p14="http://schemas.microsoft.com/office/powerpoint/2010/main" val="2461167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56BBF3-4740-CA7D-0377-89E1DD0EFF8B}"/>
              </a:ext>
            </a:extLst>
          </p:cNvPr>
          <p:cNvSpPr txBox="1"/>
          <p:nvPr/>
        </p:nvSpPr>
        <p:spPr>
          <a:xfrm>
            <a:off x="617221" y="8648700"/>
            <a:ext cx="17053558" cy="769441"/>
          </a:xfrm>
          <a:prstGeom prst="rect">
            <a:avLst/>
          </a:prstGeom>
          <a:noFill/>
        </p:spPr>
        <p:txBody>
          <a:bodyPr wrap="square" rtlCol="0">
            <a:spAutoFit/>
          </a:bodyPr>
          <a:lstStyle/>
          <a:p>
            <a:pPr algn="ctr"/>
            <a:r>
              <a:rPr lang="en-IN" sz="4400" dirty="0"/>
              <a:t>Route D</a:t>
            </a:r>
          </a:p>
        </p:txBody>
      </p:sp>
      <p:pic>
        <p:nvPicPr>
          <p:cNvPr id="4" name="Picture 3">
            <a:extLst>
              <a:ext uri="{FF2B5EF4-FFF2-40B4-BE49-F238E27FC236}">
                <a16:creationId xmlns:a16="http://schemas.microsoft.com/office/drawing/2014/main" id="{6AEA1234-B32C-CF69-5819-FA63963A07C2}"/>
              </a:ext>
            </a:extLst>
          </p:cNvPr>
          <p:cNvPicPr>
            <a:picLocks noChangeAspect="1"/>
          </p:cNvPicPr>
          <p:nvPr/>
        </p:nvPicPr>
        <p:blipFill>
          <a:blip r:embed="rId2"/>
          <a:stretch>
            <a:fillRect/>
          </a:stretch>
        </p:blipFill>
        <p:spPr>
          <a:xfrm>
            <a:off x="1409700" y="723900"/>
            <a:ext cx="15468600" cy="6890481"/>
          </a:xfrm>
          <a:prstGeom prst="rect">
            <a:avLst/>
          </a:prstGeom>
        </p:spPr>
      </p:pic>
    </p:spTree>
    <p:extLst>
      <p:ext uri="{BB962C8B-B14F-4D97-AF65-F5344CB8AC3E}">
        <p14:creationId xmlns:p14="http://schemas.microsoft.com/office/powerpoint/2010/main" val="1140436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541258" y="3527028"/>
            <a:ext cx="17205485" cy="5114925"/>
          </a:xfrm>
          <a:prstGeom prst="rect">
            <a:avLst/>
          </a:prstGeom>
        </p:spPr>
        <p:txBody>
          <a:bodyPr lIns="0" tIns="0" rIns="0" bIns="0" rtlCol="0" anchor="t">
            <a:spAutoFit/>
          </a:bodyPr>
          <a:lstStyle/>
          <a:p>
            <a:pPr algn="just">
              <a:lnSpc>
                <a:spcPts val="4079"/>
              </a:lnSpc>
            </a:pPr>
            <a:r>
              <a:rPr lang="en-US" sz="2400" spc="144">
                <a:solidFill>
                  <a:srgbClr val="0F4662"/>
                </a:solidFill>
                <a:latin typeface="Quicksand"/>
                <a:ea typeface="Quicksand"/>
                <a:cs typeface="Quicksand"/>
                <a:sym typeface="Quicksand"/>
              </a:rPr>
              <a:t>•TOPSIS is a multi-criteria decision analysis method</a:t>
            </a:r>
          </a:p>
          <a:p>
            <a:pPr algn="just">
              <a:lnSpc>
                <a:spcPts val="4079"/>
              </a:lnSpc>
            </a:pPr>
            <a:r>
              <a:rPr lang="en-US" sz="2400" spc="144">
                <a:solidFill>
                  <a:srgbClr val="0F4662"/>
                </a:solidFill>
                <a:latin typeface="Quicksand"/>
                <a:ea typeface="Quicksand"/>
                <a:cs typeface="Quicksand"/>
                <a:sym typeface="Quicksand"/>
              </a:rPr>
              <a:t>•Originally developed by Ching-Lai Hwang and Yoon in 1981</a:t>
            </a:r>
          </a:p>
          <a:p>
            <a:pPr algn="just">
              <a:lnSpc>
                <a:spcPts val="4079"/>
              </a:lnSpc>
            </a:pPr>
            <a:r>
              <a:rPr lang="en-US" sz="2400" spc="144">
                <a:solidFill>
                  <a:srgbClr val="0F4662"/>
                </a:solidFill>
                <a:latin typeface="Quicksand"/>
                <a:ea typeface="Quicksand"/>
                <a:cs typeface="Quicksand"/>
                <a:sym typeface="Quicksand"/>
              </a:rPr>
              <a:t>•Further developed by Yoon in 1987, and Hwang, Lai and Liu in 1993</a:t>
            </a:r>
          </a:p>
          <a:p>
            <a:pPr algn="just">
              <a:lnSpc>
                <a:spcPts val="4079"/>
              </a:lnSpc>
            </a:pPr>
            <a:r>
              <a:rPr lang="en-US" sz="2400" spc="144">
                <a:solidFill>
                  <a:srgbClr val="0F4662"/>
                </a:solidFill>
                <a:latin typeface="Quicksand"/>
                <a:ea typeface="Quicksand"/>
                <a:cs typeface="Quicksand"/>
                <a:sym typeface="Quicksand"/>
              </a:rPr>
              <a:t>•Based on the concept that the chosen alternative should have the shortest geometric distance from the positive ideal solution (PIS) and the longest geometric distance from the negative ideal solution (NIS)</a:t>
            </a:r>
          </a:p>
          <a:p>
            <a:pPr algn="just">
              <a:lnSpc>
                <a:spcPts val="4079"/>
              </a:lnSpc>
            </a:pPr>
            <a:r>
              <a:rPr lang="en-US" sz="2400" spc="144">
                <a:solidFill>
                  <a:srgbClr val="0F4662"/>
                </a:solidFill>
                <a:latin typeface="Quicksand"/>
                <a:ea typeface="Quicksand"/>
                <a:cs typeface="Quicksand"/>
                <a:sym typeface="Quicksand"/>
              </a:rPr>
              <a:t>•Salient features of TOPSIS :</a:t>
            </a:r>
          </a:p>
          <a:p>
            <a:pPr algn="just">
              <a:lnSpc>
                <a:spcPts val="4079"/>
              </a:lnSpc>
            </a:pPr>
            <a:r>
              <a:rPr lang="en-US" sz="2400" spc="144">
                <a:solidFill>
                  <a:srgbClr val="0F4662"/>
                </a:solidFill>
                <a:latin typeface="Quicksand"/>
                <a:ea typeface="Quicksand"/>
                <a:cs typeface="Quicksand"/>
                <a:sym typeface="Quicksand"/>
              </a:rPr>
              <a:t>ØSimple, Comprehensible</a:t>
            </a:r>
          </a:p>
          <a:p>
            <a:pPr algn="just">
              <a:lnSpc>
                <a:spcPts val="4079"/>
              </a:lnSpc>
            </a:pPr>
            <a:r>
              <a:rPr lang="en-US" sz="2400" spc="144">
                <a:solidFill>
                  <a:srgbClr val="0F4662"/>
                </a:solidFill>
                <a:latin typeface="Quicksand"/>
                <a:ea typeface="Quicksand"/>
                <a:cs typeface="Quicksand"/>
                <a:sym typeface="Quicksand"/>
              </a:rPr>
              <a:t>ØGood Computational efficiency</a:t>
            </a:r>
          </a:p>
          <a:p>
            <a:pPr algn="just">
              <a:lnSpc>
                <a:spcPts val="4079"/>
              </a:lnSpc>
            </a:pPr>
            <a:r>
              <a:rPr lang="en-US" sz="2400" spc="144">
                <a:solidFill>
                  <a:srgbClr val="0F4662"/>
                </a:solidFill>
                <a:latin typeface="Quicksand"/>
                <a:ea typeface="Quicksand"/>
                <a:cs typeface="Quicksand"/>
                <a:sym typeface="Quicksand"/>
              </a:rPr>
              <a:t>ØAbility to measure the relative performance for each alternative in a simple mathematical form</a:t>
            </a:r>
          </a:p>
          <a:p>
            <a:pPr marL="0" lvl="0" indent="0" algn="just">
              <a:lnSpc>
                <a:spcPts val="4079"/>
              </a:lnSpc>
            </a:pPr>
            <a:r>
              <a:rPr lang="en-US" sz="2400">
                <a:solidFill>
                  <a:srgbClr val="0F4662"/>
                </a:solidFill>
                <a:latin typeface="Quicksand"/>
                <a:ea typeface="Quicksand"/>
                <a:cs typeface="Quicksand"/>
                <a:sym typeface="Quicksand"/>
              </a:rPr>
              <a:t>.</a:t>
            </a:r>
          </a:p>
        </p:txBody>
      </p:sp>
      <p:sp>
        <p:nvSpPr>
          <p:cNvPr id="3" name="AutoShape 3"/>
          <p:cNvSpPr/>
          <p:nvPr/>
        </p:nvSpPr>
        <p:spPr>
          <a:xfrm flipV="1">
            <a:off x="5897880" y="3457575"/>
            <a:ext cx="6492240" cy="5556"/>
          </a:xfrm>
          <a:prstGeom prst="line">
            <a:avLst/>
          </a:prstGeom>
          <a:ln w="76200" cap="flat">
            <a:solidFill>
              <a:srgbClr val="0F4662"/>
            </a:solidFill>
            <a:prstDash val="solid"/>
            <a:headEnd type="none" w="sm" len="sm"/>
            <a:tailEnd type="none" w="sm" len="sm"/>
          </a:ln>
        </p:spPr>
      </p:sp>
      <p:sp>
        <p:nvSpPr>
          <p:cNvPr id="4" name="AutoShape 4"/>
          <p:cNvSpPr/>
          <p:nvPr/>
        </p:nvSpPr>
        <p:spPr>
          <a:xfrm flipV="1">
            <a:off x="5897880" y="8829675"/>
            <a:ext cx="6492240" cy="4833"/>
          </a:xfrm>
          <a:prstGeom prst="line">
            <a:avLst/>
          </a:prstGeom>
          <a:ln w="76200" cap="flat">
            <a:solidFill>
              <a:srgbClr val="0F4662"/>
            </a:solidFill>
            <a:prstDash val="solid"/>
            <a:headEnd type="none" w="sm" len="sm"/>
            <a:tailEnd type="none" w="sm" len="sm"/>
          </a:ln>
        </p:spPr>
      </p:sp>
      <p:sp>
        <p:nvSpPr>
          <p:cNvPr id="5" name="Freeform 5"/>
          <p:cNvSpPr/>
          <p:nvPr/>
        </p:nvSpPr>
        <p:spPr>
          <a:xfrm>
            <a:off x="8304001" y="2781300"/>
            <a:ext cx="1664874" cy="247650"/>
          </a:xfrm>
          <a:custGeom>
            <a:avLst/>
            <a:gdLst/>
            <a:ahLst/>
            <a:cxnLst/>
            <a:rect l="l" t="t" r="r" b="b"/>
            <a:pathLst>
              <a:path w="1664874" h="247650">
                <a:moveTo>
                  <a:pt x="0" y="0"/>
                </a:moveTo>
                <a:lnTo>
                  <a:pt x="1664874" y="0"/>
                </a:lnTo>
                <a:lnTo>
                  <a:pt x="1664874" y="247650"/>
                </a:lnTo>
                <a:lnTo>
                  <a:pt x="0" y="247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850012" y="216809"/>
            <a:ext cx="16587976" cy="2218690"/>
          </a:xfrm>
          <a:prstGeom prst="rect">
            <a:avLst/>
          </a:prstGeom>
        </p:spPr>
        <p:txBody>
          <a:bodyPr lIns="0" tIns="0" rIns="0" bIns="0" rtlCol="0" anchor="t">
            <a:spAutoFit/>
          </a:bodyPr>
          <a:lstStyle/>
          <a:p>
            <a:pPr algn="l">
              <a:lnSpc>
                <a:spcPts val="8959"/>
              </a:lnSpc>
            </a:pPr>
            <a:r>
              <a:rPr lang="en-US" sz="6399" b="1" i="1" spc="-383">
                <a:solidFill>
                  <a:srgbClr val="0F4662"/>
                </a:solidFill>
                <a:latin typeface="Cormorant Garamond Bold Italics"/>
                <a:ea typeface="Cormorant Garamond Bold Italics"/>
                <a:cs typeface="Cormorant Garamond Bold Italics"/>
                <a:sym typeface="Cormorant Garamond Bold Italics"/>
              </a:rPr>
              <a:t>TOPSIS</a:t>
            </a:r>
          </a:p>
          <a:p>
            <a:pPr marL="0" lvl="0" indent="0" algn="l">
              <a:lnSpc>
                <a:spcPts val="8959"/>
              </a:lnSpc>
              <a:spcBef>
                <a:spcPct val="0"/>
              </a:spcBef>
            </a:pPr>
            <a:r>
              <a:rPr lang="en-US" sz="6399" b="1" i="1" spc="-383">
                <a:solidFill>
                  <a:srgbClr val="0F4662"/>
                </a:solidFill>
                <a:latin typeface="Cormorant Garamond Bold Italics"/>
                <a:ea typeface="Cormorant Garamond Bold Italics"/>
                <a:cs typeface="Cormorant Garamond Bold Italics"/>
                <a:sym typeface="Cormorant Garamond Bold Italics"/>
              </a:rPr>
              <a:t>Technique for Order of Preference by Similarity to Ideal Solution</a:t>
            </a:r>
          </a:p>
        </p:txBody>
      </p:sp>
      <p:sp>
        <p:nvSpPr>
          <p:cNvPr id="7" name="Freeform 7"/>
          <p:cNvSpPr/>
          <p:nvPr/>
        </p:nvSpPr>
        <p:spPr>
          <a:xfrm>
            <a:off x="8304001" y="9190967"/>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0ED874-6516-2D4E-9129-F795E620BA10}"/>
              </a:ext>
            </a:extLst>
          </p:cNvPr>
          <p:cNvSpPr txBox="1"/>
          <p:nvPr/>
        </p:nvSpPr>
        <p:spPr>
          <a:xfrm>
            <a:off x="609600" y="1834902"/>
            <a:ext cx="17068800" cy="7109639"/>
          </a:xfrm>
          <a:prstGeom prst="rect">
            <a:avLst/>
          </a:prstGeom>
          <a:noFill/>
        </p:spPr>
        <p:txBody>
          <a:bodyPr wrap="square" rtlCol="0">
            <a:spAutoFit/>
          </a:bodyPr>
          <a:lstStyle/>
          <a:p>
            <a:pPr algn="ctr"/>
            <a:endParaRPr lang="en-IN" sz="2400" b="1" dirty="0"/>
          </a:p>
          <a:p>
            <a:pPr algn="ctr"/>
            <a:r>
              <a:rPr lang="en-IN" sz="2400" b="1" dirty="0"/>
              <a:t>Evaluation of optimal route selection for public transport network routes on urban roads using Fuzzy-</a:t>
            </a:r>
            <a:r>
              <a:rPr lang="en-IN" sz="2400" b="1" dirty="0" err="1"/>
              <a:t>Topsis</a:t>
            </a:r>
            <a:r>
              <a:rPr lang="en-IN" sz="2400" b="1" dirty="0"/>
              <a:t> method</a:t>
            </a:r>
          </a:p>
          <a:p>
            <a:endParaRPr lang="en-IN" dirty="0"/>
          </a:p>
          <a:p>
            <a:endParaRPr lang="en-IN" dirty="0"/>
          </a:p>
          <a:p>
            <a:pPr algn="ctr"/>
            <a:r>
              <a:rPr lang="en-IN" sz="4400" b="1" dirty="0"/>
              <a:t>Summary</a:t>
            </a:r>
          </a:p>
          <a:p>
            <a:pPr algn="ctr"/>
            <a:endParaRPr lang="en-IN" sz="4400" b="1" dirty="0"/>
          </a:p>
          <a:p>
            <a:r>
              <a:rPr lang="en-IN" sz="2000" dirty="0"/>
              <a:t>The problem of traffic is a major concern in rapidly growing Bengaluru city. Here is an analysis of a research done on  this problem for the journey from </a:t>
            </a:r>
            <a:r>
              <a:rPr lang="en-IN" sz="2000" b="0" i="0" dirty="0">
                <a:solidFill>
                  <a:srgbClr val="001D35"/>
                </a:solidFill>
                <a:effectLst/>
              </a:rPr>
              <a:t>Kempegowda International Airport, Bangaluru to Central </a:t>
            </a:r>
            <a:r>
              <a:rPr lang="en-IN" sz="2000" dirty="0">
                <a:solidFill>
                  <a:srgbClr val="001D35"/>
                </a:solidFill>
              </a:rPr>
              <a:t>B</a:t>
            </a:r>
            <a:r>
              <a:rPr lang="en-IN" sz="2000" b="0" i="0" dirty="0">
                <a:solidFill>
                  <a:srgbClr val="001D35"/>
                </a:solidFill>
                <a:effectLst/>
              </a:rPr>
              <a:t>usiness </a:t>
            </a:r>
            <a:r>
              <a:rPr lang="en-IN" sz="2000" dirty="0">
                <a:solidFill>
                  <a:srgbClr val="001D35"/>
                </a:solidFill>
              </a:rPr>
              <a:t>D</a:t>
            </a:r>
            <a:r>
              <a:rPr lang="en-IN" sz="2000" b="0" i="0" dirty="0">
                <a:solidFill>
                  <a:srgbClr val="001D35"/>
                </a:solidFill>
                <a:effectLst/>
              </a:rPr>
              <a:t>istrict.</a:t>
            </a:r>
          </a:p>
          <a:p>
            <a:r>
              <a:rPr lang="en-IN" sz="2000" dirty="0">
                <a:solidFill>
                  <a:srgbClr val="001D35"/>
                </a:solidFill>
              </a:rPr>
              <a:t>In this case, in addition to the existing route, two alternate routes AR1 and AR2 have been taken in account. The attributes are Length, Travel Time, Road Width, No. of Buildings to be demolished, Buffer Area, Trees to be cut, Impact of side friction.</a:t>
            </a:r>
          </a:p>
          <a:p>
            <a:r>
              <a:rPr lang="en-IN" sz="2000" dirty="0">
                <a:solidFill>
                  <a:srgbClr val="001D35"/>
                </a:solidFill>
              </a:rPr>
              <a:t>The weights used are 0.3344, 0.2611, 0.2291, 0.0396, 0.0396, 0.0479 and 0.0479 for Length, Travel Time, Road Width, No. of Buildings to be demolished, Buffer Area, Trees to be cut, Impact of side friction respectively. Using all the data, normalised the  matrix and then calculated weighted normalised matrix. Then positive ideal and negative ideal solution were determined and thereafter the distances of the alternatives from them. In the end, relative closeness coefficient was calculated and it was found that the alternate route 1 i.e. AR1 has maximum value of the relative closeness coefficient that is 0.7246, so alternate route 1 is the best suitable option.</a:t>
            </a:r>
          </a:p>
          <a:p>
            <a:r>
              <a:rPr lang="en-IN" sz="2000" dirty="0">
                <a:solidFill>
                  <a:srgbClr val="001D35"/>
                </a:solidFill>
              </a:rPr>
              <a:t>The values of parameters for this route are 36.35km, 1hr 35min, 20, 140, 726961, 7090 and medium for Length, Travel Time, Road Width, No. of Buildings to be demolished, Buffer Area, Trees to be cut, Impact of side friction.</a:t>
            </a:r>
            <a:endParaRPr lang="en-IN" sz="2000" dirty="0"/>
          </a:p>
          <a:p>
            <a:r>
              <a:rPr lang="en-IN" sz="2000" dirty="0"/>
              <a:t> </a:t>
            </a:r>
          </a:p>
          <a:p>
            <a:pPr algn="ctr"/>
            <a:endParaRPr lang="en-IN" sz="4400" b="1" dirty="0"/>
          </a:p>
        </p:txBody>
      </p:sp>
      <p:sp>
        <p:nvSpPr>
          <p:cNvPr id="4" name="TextBox 3">
            <a:extLst>
              <a:ext uri="{FF2B5EF4-FFF2-40B4-BE49-F238E27FC236}">
                <a16:creationId xmlns:a16="http://schemas.microsoft.com/office/drawing/2014/main" id="{D01C77E0-F45F-B786-9CC5-F9F1B1B08900}"/>
              </a:ext>
            </a:extLst>
          </p:cNvPr>
          <p:cNvSpPr txBox="1"/>
          <p:nvPr/>
        </p:nvSpPr>
        <p:spPr>
          <a:xfrm>
            <a:off x="7924800" y="1188571"/>
            <a:ext cx="2438400" cy="461665"/>
          </a:xfrm>
          <a:prstGeom prst="rect">
            <a:avLst/>
          </a:prstGeom>
          <a:noFill/>
        </p:spPr>
        <p:txBody>
          <a:bodyPr wrap="square" rtlCol="0">
            <a:spAutoFit/>
          </a:bodyPr>
          <a:lstStyle/>
          <a:p>
            <a:r>
              <a:rPr lang="en-IN" sz="2400" b="1" dirty="0"/>
              <a:t>Research analysis</a:t>
            </a:r>
          </a:p>
        </p:txBody>
      </p:sp>
    </p:spTree>
    <p:extLst>
      <p:ext uri="{BB962C8B-B14F-4D97-AF65-F5344CB8AC3E}">
        <p14:creationId xmlns:p14="http://schemas.microsoft.com/office/powerpoint/2010/main" val="9176864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283182" y="3632200"/>
            <a:ext cx="11721636" cy="3251201"/>
          </a:xfrm>
          <a:prstGeom prst="rect">
            <a:avLst/>
          </a:prstGeom>
        </p:spPr>
        <p:txBody>
          <a:bodyPr lIns="0" tIns="0" rIns="0" bIns="0" rtlCol="0" anchor="t">
            <a:spAutoFit/>
          </a:bodyPr>
          <a:lstStyle/>
          <a:p>
            <a:pPr algn="ctr">
              <a:lnSpc>
                <a:spcPts val="12500"/>
              </a:lnSpc>
            </a:pPr>
            <a:r>
              <a:rPr lang="en-US" sz="12500">
                <a:solidFill>
                  <a:srgbClr val="0F4662"/>
                </a:solidFill>
                <a:latin typeface="Yeseva One"/>
                <a:ea typeface="Yeseva One"/>
                <a:cs typeface="Yeseva One"/>
                <a:sym typeface="Yeseva One"/>
              </a:rPr>
              <a:t>Thank</a:t>
            </a:r>
          </a:p>
          <a:p>
            <a:pPr algn="ctr">
              <a:lnSpc>
                <a:spcPts val="12500"/>
              </a:lnSpc>
            </a:pPr>
            <a:r>
              <a:rPr lang="en-US" sz="12500">
                <a:solidFill>
                  <a:srgbClr val="0F4662"/>
                </a:solidFill>
                <a:latin typeface="Yeseva One"/>
                <a:ea typeface="Yeseva One"/>
                <a:cs typeface="Yeseva One"/>
                <a:sym typeface="Yeseva One"/>
              </a:rPr>
              <a:t>You</a:t>
            </a:r>
          </a:p>
        </p:txBody>
      </p:sp>
      <p:sp>
        <p:nvSpPr>
          <p:cNvPr id="3" name="Freeform 3"/>
          <p:cNvSpPr/>
          <p:nvPr/>
        </p:nvSpPr>
        <p:spPr>
          <a:xfrm>
            <a:off x="12610204" y="-571500"/>
            <a:ext cx="6626483" cy="5715000"/>
          </a:xfrm>
          <a:custGeom>
            <a:avLst/>
            <a:gdLst/>
            <a:ahLst/>
            <a:cxnLst/>
            <a:rect l="l" t="t" r="r" b="b"/>
            <a:pathLst>
              <a:path w="6626483" h="5715000">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1266137">
            <a:off x="-1277219" y="5897732"/>
            <a:ext cx="5210769" cy="6721137"/>
          </a:xfrm>
          <a:custGeom>
            <a:avLst/>
            <a:gdLst/>
            <a:ahLst/>
            <a:cxnLst/>
            <a:rect l="l" t="t" r="r" b="b"/>
            <a:pathLst>
              <a:path w="5210769" h="6721137">
                <a:moveTo>
                  <a:pt x="0" y="0"/>
                </a:moveTo>
                <a:lnTo>
                  <a:pt x="5210769" y="0"/>
                </a:lnTo>
                <a:lnTo>
                  <a:pt x="5210769" y="6721136"/>
                </a:lnTo>
                <a:lnTo>
                  <a:pt x="0" y="67211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5569636">
            <a:off x="779619" y="-2269556"/>
            <a:ext cx="4096053" cy="7060062"/>
          </a:xfrm>
          <a:custGeom>
            <a:avLst/>
            <a:gdLst/>
            <a:ahLst/>
            <a:cxnLst/>
            <a:rect l="l" t="t" r="r" b="b"/>
            <a:pathLst>
              <a:path w="4096053" h="7060062">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3755510">
            <a:off x="14298534" y="5499669"/>
            <a:ext cx="4096053" cy="7060062"/>
          </a:xfrm>
          <a:custGeom>
            <a:avLst/>
            <a:gdLst/>
            <a:ahLst/>
            <a:cxnLst/>
            <a:rect l="l" t="t" r="r" b="b"/>
            <a:pathLst>
              <a:path w="4096053" h="7060062">
                <a:moveTo>
                  <a:pt x="0" y="0"/>
                </a:moveTo>
                <a:lnTo>
                  <a:pt x="4096054" y="0"/>
                </a:lnTo>
                <a:lnTo>
                  <a:pt x="4096054"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2460870" y="3904853"/>
            <a:ext cx="13366260" cy="4241546"/>
          </a:xfrm>
          <a:prstGeom prst="rect">
            <a:avLst/>
          </a:prstGeom>
        </p:spPr>
        <p:txBody>
          <a:bodyPr lIns="0" tIns="0" rIns="0" bIns="0" rtlCol="0" anchor="t">
            <a:spAutoFit/>
          </a:bodyPr>
          <a:lstStyle/>
          <a:p>
            <a:pPr marL="0" lvl="0" indent="0" algn="just">
              <a:lnSpc>
                <a:spcPts val="8500"/>
              </a:lnSpc>
            </a:pPr>
            <a:r>
              <a:rPr lang="en-US" sz="5000" dirty="0">
                <a:solidFill>
                  <a:srgbClr val="0F4662"/>
                </a:solidFill>
                <a:latin typeface="Quicksand"/>
                <a:ea typeface="Quicksand"/>
                <a:cs typeface="Quicksand"/>
                <a:sym typeface="Quicksand"/>
              </a:rPr>
              <a:t>Choosing a route from pre existing routes for travelling in IIT Kharagpur from Patel Hall  of Residence to Nalanda Classroom Complex by TOPSIS Algorithm.</a:t>
            </a:r>
          </a:p>
        </p:txBody>
      </p:sp>
      <p:sp>
        <p:nvSpPr>
          <p:cNvPr id="3" name="AutoShape 3"/>
          <p:cNvSpPr/>
          <p:nvPr/>
        </p:nvSpPr>
        <p:spPr>
          <a:xfrm flipV="1">
            <a:off x="5897880" y="3457575"/>
            <a:ext cx="6492240" cy="5556"/>
          </a:xfrm>
          <a:prstGeom prst="line">
            <a:avLst/>
          </a:prstGeom>
          <a:ln w="76200" cap="flat">
            <a:solidFill>
              <a:srgbClr val="0F4662"/>
            </a:solidFill>
            <a:prstDash val="solid"/>
            <a:headEnd type="none" w="sm" len="sm"/>
            <a:tailEnd type="none" w="sm" len="sm"/>
          </a:ln>
        </p:spPr>
      </p:sp>
      <p:sp>
        <p:nvSpPr>
          <p:cNvPr id="4" name="AutoShape 4"/>
          <p:cNvSpPr/>
          <p:nvPr/>
        </p:nvSpPr>
        <p:spPr>
          <a:xfrm flipV="1">
            <a:off x="5926455" y="8829675"/>
            <a:ext cx="6492240" cy="4833"/>
          </a:xfrm>
          <a:prstGeom prst="line">
            <a:avLst/>
          </a:prstGeom>
          <a:ln w="76200" cap="flat">
            <a:solidFill>
              <a:srgbClr val="0F4662"/>
            </a:solidFill>
            <a:prstDash val="solid"/>
            <a:headEnd type="none" w="sm" len="sm"/>
            <a:tailEnd type="none" w="sm" len="sm"/>
          </a:ln>
        </p:spPr>
      </p:sp>
      <p:sp>
        <p:nvSpPr>
          <p:cNvPr id="5" name="Freeform 5"/>
          <p:cNvSpPr/>
          <p:nvPr/>
        </p:nvSpPr>
        <p:spPr>
          <a:xfrm>
            <a:off x="8304001" y="2781300"/>
            <a:ext cx="1664874" cy="247650"/>
          </a:xfrm>
          <a:custGeom>
            <a:avLst/>
            <a:gdLst/>
            <a:ahLst/>
            <a:cxnLst/>
            <a:rect l="l" t="t" r="r" b="b"/>
            <a:pathLst>
              <a:path w="1664874" h="247650">
                <a:moveTo>
                  <a:pt x="0" y="0"/>
                </a:moveTo>
                <a:lnTo>
                  <a:pt x="1664874" y="0"/>
                </a:lnTo>
                <a:lnTo>
                  <a:pt x="1664874" y="247650"/>
                </a:lnTo>
                <a:lnTo>
                  <a:pt x="0" y="247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850012" y="914400"/>
            <a:ext cx="16587976" cy="1085215"/>
          </a:xfrm>
          <a:prstGeom prst="rect">
            <a:avLst/>
          </a:prstGeom>
        </p:spPr>
        <p:txBody>
          <a:bodyPr lIns="0" tIns="0" rIns="0" bIns="0" rtlCol="0" anchor="t">
            <a:spAutoFit/>
          </a:bodyPr>
          <a:lstStyle/>
          <a:p>
            <a:pPr marL="0" lvl="0" indent="0" algn="l">
              <a:lnSpc>
                <a:spcPts val="8959"/>
              </a:lnSpc>
              <a:spcBef>
                <a:spcPct val="0"/>
              </a:spcBef>
            </a:pPr>
            <a:r>
              <a:rPr lang="en-US" sz="6399" b="1" i="1" spc="-383">
                <a:solidFill>
                  <a:srgbClr val="0F4662"/>
                </a:solidFill>
                <a:latin typeface="Cormorant Garamond Bold Italics"/>
                <a:ea typeface="Cormorant Garamond Bold Italics"/>
                <a:cs typeface="Cormorant Garamond Bold Italics"/>
                <a:sym typeface="Cormorant Garamond Bold Italics"/>
              </a:rPr>
              <a:t>Problem Statement</a:t>
            </a:r>
          </a:p>
        </p:txBody>
      </p:sp>
      <p:sp>
        <p:nvSpPr>
          <p:cNvPr id="7" name="Freeform 7"/>
          <p:cNvSpPr/>
          <p:nvPr/>
        </p:nvSpPr>
        <p:spPr>
          <a:xfrm>
            <a:off x="8304001" y="9190967"/>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413115" y="3650853"/>
            <a:ext cx="11446648" cy="4828886"/>
          </a:xfrm>
          <a:prstGeom prst="rect">
            <a:avLst/>
          </a:prstGeom>
        </p:spPr>
        <p:txBody>
          <a:bodyPr lIns="0" tIns="0" rIns="0" bIns="0" rtlCol="0" anchor="t">
            <a:spAutoFit/>
          </a:bodyPr>
          <a:lstStyle/>
          <a:p>
            <a:pPr marL="971550" lvl="1" indent="-485775" algn="just">
              <a:lnSpc>
                <a:spcPts val="7650"/>
              </a:lnSpc>
              <a:buFont typeface="Arial"/>
              <a:buChar char="•"/>
            </a:pPr>
            <a:r>
              <a:rPr lang="en-US" sz="4500" dirty="0">
                <a:solidFill>
                  <a:srgbClr val="0F4662"/>
                </a:solidFill>
                <a:latin typeface="Quicksand"/>
                <a:ea typeface="Quicksand"/>
                <a:cs typeface="Quicksand"/>
                <a:sym typeface="Quicksand"/>
              </a:rPr>
              <a:t>Length of the route</a:t>
            </a:r>
          </a:p>
          <a:p>
            <a:pPr marL="971550" lvl="1" indent="-485775" algn="just">
              <a:lnSpc>
                <a:spcPts val="7650"/>
              </a:lnSpc>
              <a:buFont typeface="Arial"/>
              <a:buChar char="•"/>
            </a:pPr>
            <a:r>
              <a:rPr lang="en-US" sz="4500" dirty="0">
                <a:solidFill>
                  <a:srgbClr val="0F4662"/>
                </a:solidFill>
                <a:latin typeface="Quicksand"/>
                <a:ea typeface="Quicksand"/>
                <a:cs typeface="Quicksand"/>
                <a:sym typeface="Quicksand"/>
              </a:rPr>
              <a:t>Travel time</a:t>
            </a:r>
          </a:p>
          <a:p>
            <a:pPr marL="971550" lvl="1" indent="-485775" algn="just">
              <a:lnSpc>
                <a:spcPts val="7650"/>
              </a:lnSpc>
              <a:buFont typeface="Arial"/>
              <a:buChar char="•"/>
            </a:pPr>
            <a:r>
              <a:rPr lang="en-US" sz="4500" dirty="0">
                <a:solidFill>
                  <a:srgbClr val="0F4662"/>
                </a:solidFill>
                <a:latin typeface="Quicksand"/>
                <a:ea typeface="Quicksand"/>
                <a:cs typeface="Quicksand"/>
                <a:sym typeface="Quicksand"/>
              </a:rPr>
              <a:t>Number of lanes in the route</a:t>
            </a:r>
          </a:p>
          <a:p>
            <a:pPr marL="971550" lvl="1" indent="-485775" algn="just">
              <a:lnSpc>
                <a:spcPts val="7650"/>
              </a:lnSpc>
              <a:buFont typeface="Arial"/>
              <a:buChar char="•"/>
            </a:pPr>
            <a:r>
              <a:rPr lang="en-US" sz="4500" dirty="0">
                <a:solidFill>
                  <a:srgbClr val="0F4662"/>
                </a:solidFill>
                <a:latin typeface="Quicksand"/>
                <a:ea typeface="Quicksand"/>
                <a:cs typeface="Quicksand"/>
                <a:sym typeface="Quicksand"/>
              </a:rPr>
              <a:t>comfort</a:t>
            </a:r>
          </a:p>
          <a:p>
            <a:pPr marL="971550" lvl="1" indent="-485775" algn="just">
              <a:lnSpc>
                <a:spcPts val="7650"/>
              </a:lnSpc>
              <a:buFont typeface="Arial"/>
              <a:buChar char="•"/>
            </a:pPr>
            <a:r>
              <a:rPr lang="en-US" sz="4500" dirty="0">
                <a:solidFill>
                  <a:srgbClr val="0F4662"/>
                </a:solidFill>
                <a:latin typeface="Quicksand"/>
                <a:ea typeface="Quicksand"/>
                <a:cs typeface="Quicksand"/>
                <a:sym typeface="Quicksand"/>
              </a:rPr>
              <a:t>Average Annual Daily Traffic (AADT)</a:t>
            </a:r>
          </a:p>
        </p:txBody>
      </p:sp>
      <p:sp>
        <p:nvSpPr>
          <p:cNvPr id="3" name="AutoShape 3"/>
          <p:cNvSpPr/>
          <p:nvPr/>
        </p:nvSpPr>
        <p:spPr>
          <a:xfrm flipV="1">
            <a:off x="5897880" y="3457575"/>
            <a:ext cx="6492240" cy="5556"/>
          </a:xfrm>
          <a:prstGeom prst="line">
            <a:avLst/>
          </a:prstGeom>
          <a:ln w="76200" cap="flat">
            <a:solidFill>
              <a:srgbClr val="0F4662"/>
            </a:solidFill>
            <a:prstDash val="solid"/>
            <a:headEnd type="none" w="sm" len="sm"/>
            <a:tailEnd type="none" w="sm" len="sm"/>
          </a:ln>
        </p:spPr>
      </p:sp>
      <p:sp>
        <p:nvSpPr>
          <p:cNvPr id="4" name="AutoShape 4"/>
          <p:cNvSpPr/>
          <p:nvPr/>
        </p:nvSpPr>
        <p:spPr>
          <a:xfrm flipV="1">
            <a:off x="5897880" y="8829675"/>
            <a:ext cx="6492240" cy="4833"/>
          </a:xfrm>
          <a:prstGeom prst="line">
            <a:avLst/>
          </a:prstGeom>
          <a:ln w="76200" cap="flat">
            <a:solidFill>
              <a:srgbClr val="0F4662"/>
            </a:solidFill>
            <a:prstDash val="solid"/>
            <a:headEnd type="none" w="sm" len="sm"/>
            <a:tailEnd type="none" w="sm" len="sm"/>
          </a:ln>
        </p:spPr>
      </p:sp>
      <p:sp>
        <p:nvSpPr>
          <p:cNvPr id="5" name="Freeform 5"/>
          <p:cNvSpPr/>
          <p:nvPr/>
        </p:nvSpPr>
        <p:spPr>
          <a:xfrm>
            <a:off x="8304001" y="2781300"/>
            <a:ext cx="1664874" cy="247650"/>
          </a:xfrm>
          <a:custGeom>
            <a:avLst/>
            <a:gdLst/>
            <a:ahLst/>
            <a:cxnLst/>
            <a:rect l="l" t="t" r="r" b="b"/>
            <a:pathLst>
              <a:path w="1664874" h="247650">
                <a:moveTo>
                  <a:pt x="0" y="0"/>
                </a:moveTo>
                <a:lnTo>
                  <a:pt x="1664874" y="0"/>
                </a:lnTo>
                <a:lnTo>
                  <a:pt x="1664874" y="247650"/>
                </a:lnTo>
                <a:lnTo>
                  <a:pt x="0" y="247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028700" y="599709"/>
            <a:ext cx="16587976" cy="2218690"/>
          </a:xfrm>
          <a:prstGeom prst="rect">
            <a:avLst/>
          </a:prstGeom>
        </p:spPr>
        <p:txBody>
          <a:bodyPr lIns="0" tIns="0" rIns="0" bIns="0" rtlCol="0" anchor="t">
            <a:spAutoFit/>
          </a:bodyPr>
          <a:lstStyle/>
          <a:p>
            <a:pPr algn="l">
              <a:lnSpc>
                <a:spcPts val="8959"/>
              </a:lnSpc>
            </a:pPr>
            <a:r>
              <a:rPr lang="en-US" sz="6399" b="1" i="1" spc="-383">
                <a:solidFill>
                  <a:srgbClr val="0F4662"/>
                </a:solidFill>
                <a:latin typeface="Cormorant Garamond Bold Italics"/>
                <a:ea typeface="Cormorant Garamond Bold Italics"/>
                <a:cs typeface="Cormorant Garamond Bold Italics"/>
                <a:sym typeface="Cormorant Garamond Bold Italics"/>
              </a:rPr>
              <a:t>Based on importance we choose certain criterias/parameters as</a:t>
            </a:r>
          </a:p>
          <a:p>
            <a:pPr marL="0" lvl="0" indent="0" algn="l">
              <a:lnSpc>
                <a:spcPts val="8959"/>
              </a:lnSpc>
              <a:spcBef>
                <a:spcPct val="0"/>
              </a:spcBef>
            </a:pPr>
            <a:r>
              <a:rPr lang="en-US" sz="6399" b="1" i="1" spc="-383">
                <a:solidFill>
                  <a:srgbClr val="0F4662"/>
                </a:solidFill>
                <a:latin typeface="Cormorant Garamond Bold Italics"/>
                <a:ea typeface="Cormorant Garamond Bold Italics"/>
                <a:cs typeface="Cormorant Garamond Bold Italics"/>
                <a:sym typeface="Cormorant Garamond Bold Italics"/>
              </a:rPr>
              <a:t>follows:</a:t>
            </a:r>
          </a:p>
        </p:txBody>
      </p:sp>
      <p:sp>
        <p:nvSpPr>
          <p:cNvPr id="7" name="Freeform 7"/>
          <p:cNvSpPr/>
          <p:nvPr/>
        </p:nvSpPr>
        <p:spPr>
          <a:xfrm>
            <a:off x="8304001" y="9190967"/>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65612" y="221476"/>
            <a:ext cx="16557927" cy="9484584"/>
          </a:xfrm>
          <a:prstGeom prst="rect">
            <a:avLst/>
          </a:prstGeom>
        </p:spPr>
        <p:txBody>
          <a:bodyPr lIns="0" tIns="0" rIns="0" bIns="0" rtlCol="0" anchor="t">
            <a:spAutoFit/>
          </a:bodyPr>
          <a:lstStyle/>
          <a:p>
            <a:pPr algn="l">
              <a:lnSpc>
                <a:spcPts val="11123"/>
              </a:lnSpc>
            </a:pPr>
            <a:r>
              <a:rPr lang="en-US" sz="7945" b="1" i="1" spc="-476" dirty="0">
                <a:solidFill>
                  <a:srgbClr val="0F4662"/>
                </a:solidFill>
                <a:latin typeface="Cormorant Garamond Bold Italics"/>
                <a:ea typeface="Cormorant Garamond Bold Italics"/>
                <a:cs typeface="Cormorant Garamond Bold Italics"/>
                <a:sym typeface="Cormorant Garamond Bold Italics"/>
              </a:rPr>
              <a:t>Some  factors need to be  maximized</a:t>
            </a:r>
          </a:p>
          <a:p>
            <a:pPr algn="l">
              <a:lnSpc>
                <a:spcPts val="11123"/>
              </a:lnSpc>
            </a:pPr>
            <a:r>
              <a:rPr lang="en-US" sz="7945" b="1" i="1" spc="-476" dirty="0">
                <a:solidFill>
                  <a:srgbClr val="0F4662"/>
                </a:solidFill>
                <a:latin typeface="Cormorant Garamond Bold Italics"/>
                <a:ea typeface="Cormorant Garamond Bold Italics"/>
                <a:cs typeface="Cormorant Garamond Bold Italics"/>
                <a:sym typeface="Cormorant Garamond Bold Italics"/>
              </a:rPr>
              <a:t>while some need to be minimized.</a:t>
            </a:r>
          </a:p>
          <a:p>
            <a:pPr algn="l">
              <a:lnSpc>
                <a:spcPts val="12803"/>
              </a:lnSpc>
            </a:pPr>
            <a:r>
              <a:rPr lang="en-US" sz="7950" b="1" i="1" spc="-548" dirty="0">
                <a:solidFill>
                  <a:srgbClr val="0F4662"/>
                </a:solidFill>
                <a:latin typeface="Cormorant Garamond Bold Italics"/>
                <a:ea typeface="Cormorant Garamond Bold Italics"/>
                <a:cs typeface="Cormorant Garamond Bold Italics"/>
                <a:sym typeface="Cormorant Garamond Bold Italics"/>
              </a:rPr>
              <a:t>In our case, no of lanes and comfort is to be maximized </a:t>
            </a:r>
            <a:r>
              <a:rPr lang="en-US" sz="7945" b="1" i="1" spc="-476" dirty="0">
                <a:solidFill>
                  <a:srgbClr val="0F4662"/>
                </a:solidFill>
                <a:latin typeface="Cormorant Garamond Bold Italics"/>
                <a:ea typeface="Cormorant Garamond Bold Italics"/>
                <a:cs typeface="Cormorant Garamond Bold Italics"/>
                <a:sym typeface="Cormorant Garamond Bold Italics"/>
              </a:rPr>
              <a:t>and other </a:t>
            </a:r>
            <a:r>
              <a:rPr lang="en-US" sz="7945" b="1" i="1" spc="-476" dirty="0" err="1">
                <a:solidFill>
                  <a:srgbClr val="0F4662"/>
                </a:solidFill>
                <a:latin typeface="Cormorant Garamond Bold Italics"/>
                <a:ea typeface="Cormorant Garamond Bold Italics"/>
                <a:cs typeface="Cormorant Garamond Bold Italics"/>
                <a:sym typeface="Cormorant Garamond Bold Italics"/>
              </a:rPr>
              <a:t>criterias</a:t>
            </a:r>
            <a:r>
              <a:rPr lang="en-US" sz="7945" b="1" i="1" spc="-476" dirty="0">
                <a:solidFill>
                  <a:srgbClr val="0F4662"/>
                </a:solidFill>
                <a:latin typeface="Cormorant Garamond Bold Italics"/>
                <a:ea typeface="Cormorant Garamond Bold Italics"/>
                <a:cs typeface="Cormorant Garamond Bold Italics"/>
                <a:sym typeface="Cormorant Garamond Bold Italics"/>
              </a:rPr>
              <a:t> like travel time, length and  annual average daily traffic  are to be minimized.</a:t>
            </a:r>
          </a:p>
          <a:p>
            <a:pPr algn="l">
              <a:lnSpc>
                <a:spcPts val="14762"/>
              </a:lnSpc>
              <a:spcBef>
                <a:spcPct val="0"/>
              </a:spcBef>
            </a:pPr>
            <a:endParaRPr lang="en-US" sz="7945" b="1" i="1" spc="-476" dirty="0">
              <a:solidFill>
                <a:srgbClr val="0F4662"/>
              </a:solidFill>
              <a:latin typeface="Cormorant Garamond Bold Italics"/>
              <a:ea typeface="Cormorant Garamond Bold Italics"/>
              <a:cs typeface="Cormorant Garamond Bold Italics"/>
              <a:sym typeface="Cormorant Garamond Bold Itali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028700" y="3682206"/>
            <a:ext cx="16230600" cy="5816336"/>
          </a:xfrm>
          <a:prstGeom prst="rect">
            <a:avLst/>
          </a:prstGeom>
        </p:spPr>
        <p:txBody>
          <a:bodyPr lIns="0" tIns="0" rIns="0" bIns="0" rtlCol="0" anchor="t">
            <a:spAutoFit/>
          </a:bodyPr>
          <a:lstStyle/>
          <a:p>
            <a:pPr marL="971550" lvl="1" indent="-485775" algn="just">
              <a:lnSpc>
                <a:spcPts val="7650"/>
              </a:lnSpc>
              <a:buFont typeface="Arial"/>
              <a:buChar char="•"/>
            </a:pPr>
            <a:r>
              <a:rPr lang="en-US" sz="4500" dirty="0">
                <a:solidFill>
                  <a:srgbClr val="0F4662"/>
                </a:solidFill>
                <a:latin typeface="Quicksand"/>
                <a:ea typeface="Quicksand"/>
                <a:cs typeface="Quicksand"/>
                <a:sym typeface="Quicksand"/>
              </a:rPr>
              <a:t>Travel time – 0.3</a:t>
            </a:r>
          </a:p>
          <a:p>
            <a:pPr marL="971550" lvl="1" indent="-485775" algn="just">
              <a:lnSpc>
                <a:spcPts val="7650"/>
              </a:lnSpc>
              <a:buFont typeface="Arial"/>
              <a:buChar char="•"/>
            </a:pPr>
            <a:r>
              <a:rPr lang="en-US" sz="4500" dirty="0">
                <a:solidFill>
                  <a:srgbClr val="0F4662"/>
                </a:solidFill>
                <a:latin typeface="Quicksand"/>
                <a:ea typeface="Quicksand"/>
                <a:cs typeface="Quicksand"/>
                <a:sym typeface="Quicksand"/>
              </a:rPr>
              <a:t>Average Annual Daily Traffic – 0.1</a:t>
            </a:r>
          </a:p>
          <a:p>
            <a:pPr marL="971550" lvl="1" indent="-485775" algn="just">
              <a:lnSpc>
                <a:spcPts val="7650"/>
              </a:lnSpc>
              <a:buFont typeface="Arial"/>
              <a:buChar char="•"/>
            </a:pPr>
            <a:r>
              <a:rPr lang="en-US" sz="4500" dirty="0">
                <a:solidFill>
                  <a:srgbClr val="0F4662"/>
                </a:solidFill>
                <a:latin typeface="Quicksand"/>
                <a:ea typeface="Quicksand"/>
                <a:cs typeface="Quicksand"/>
                <a:sym typeface="Quicksand"/>
              </a:rPr>
              <a:t>Length of the route – 0.2</a:t>
            </a:r>
          </a:p>
          <a:p>
            <a:pPr marL="971550" lvl="1" indent="-485775" algn="just">
              <a:lnSpc>
                <a:spcPts val="7650"/>
              </a:lnSpc>
              <a:buFont typeface="Arial"/>
              <a:buChar char="•"/>
            </a:pPr>
            <a:r>
              <a:rPr lang="en-US" sz="4500" dirty="0">
                <a:solidFill>
                  <a:srgbClr val="0F4662"/>
                </a:solidFill>
                <a:latin typeface="Quicksand"/>
                <a:ea typeface="Quicksand"/>
                <a:cs typeface="Quicksand"/>
                <a:sym typeface="Quicksand"/>
              </a:rPr>
              <a:t>Number of lanes in the route – 0.1</a:t>
            </a:r>
          </a:p>
          <a:p>
            <a:pPr marL="971550" lvl="1" indent="-485775" algn="just">
              <a:lnSpc>
                <a:spcPts val="7650"/>
              </a:lnSpc>
              <a:buFont typeface="Arial"/>
              <a:buChar char="•"/>
            </a:pPr>
            <a:r>
              <a:rPr lang="en-US" sz="4500" dirty="0">
                <a:solidFill>
                  <a:srgbClr val="0F4662"/>
                </a:solidFill>
                <a:latin typeface="Quicksand"/>
                <a:ea typeface="Quicksand"/>
                <a:cs typeface="Quicksand"/>
                <a:sym typeface="Quicksand"/>
              </a:rPr>
              <a:t>Comfort – 0.3</a:t>
            </a:r>
          </a:p>
          <a:p>
            <a:pPr marL="971550" lvl="1" indent="-485775" algn="just">
              <a:lnSpc>
                <a:spcPts val="7650"/>
              </a:lnSpc>
              <a:buFont typeface="Arial"/>
              <a:buChar char="•"/>
            </a:pPr>
            <a:endParaRPr lang="en-US" sz="4500" dirty="0">
              <a:solidFill>
                <a:srgbClr val="0F4662"/>
              </a:solidFill>
              <a:latin typeface="Quicksand"/>
              <a:ea typeface="Quicksand"/>
              <a:cs typeface="Quicksand"/>
              <a:sym typeface="Quicksand"/>
            </a:endParaRPr>
          </a:p>
        </p:txBody>
      </p:sp>
      <p:sp>
        <p:nvSpPr>
          <p:cNvPr id="3" name="AutoShape 3"/>
          <p:cNvSpPr/>
          <p:nvPr/>
        </p:nvSpPr>
        <p:spPr>
          <a:xfrm flipV="1">
            <a:off x="5897880" y="3457575"/>
            <a:ext cx="6492240" cy="5556"/>
          </a:xfrm>
          <a:prstGeom prst="line">
            <a:avLst/>
          </a:prstGeom>
          <a:ln w="76200" cap="flat">
            <a:solidFill>
              <a:srgbClr val="0F4662"/>
            </a:solidFill>
            <a:prstDash val="solid"/>
            <a:headEnd type="none" w="sm" len="sm"/>
            <a:tailEnd type="none" w="sm" len="sm"/>
          </a:ln>
        </p:spPr>
      </p:sp>
      <p:sp>
        <p:nvSpPr>
          <p:cNvPr id="4" name="AutoShape 4"/>
          <p:cNvSpPr/>
          <p:nvPr/>
        </p:nvSpPr>
        <p:spPr>
          <a:xfrm flipV="1">
            <a:off x="5897908" y="9215367"/>
            <a:ext cx="6492240" cy="4833"/>
          </a:xfrm>
          <a:prstGeom prst="line">
            <a:avLst/>
          </a:prstGeom>
          <a:ln w="76200" cap="flat">
            <a:solidFill>
              <a:srgbClr val="0F4662"/>
            </a:solidFill>
            <a:prstDash val="solid"/>
            <a:headEnd type="none" w="sm" len="sm"/>
            <a:tailEnd type="none" w="sm" len="sm"/>
          </a:ln>
        </p:spPr>
      </p:sp>
      <p:sp>
        <p:nvSpPr>
          <p:cNvPr id="5" name="Freeform 5"/>
          <p:cNvSpPr/>
          <p:nvPr/>
        </p:nvSpPr>
        <p:spPr>
          <a:xfrm>
            <a:off x="8304001" y="2781300"/>
            <a:ext cx="1664874" cy="247650"/>
          </a:xfrm>
          <a:custGeom>
            <a:avLst/>
            <a:gdLst/>
            <a:ahLst/>
            <a:cxnLst/>
            <a:rect l="l" t="t" r="r" b="b"/>
            <a:pathLst>
              <a:path w="1664874" h="247650">
                <a:moveTo>
                  <a:pt x="0" y="0"/>
                </a:moveTo>
                <a:lnTo>
                  <a:pt x="1664874" y="0"/>
                </a:lnTo>
                <a:lnTo>
                  <a:pt x="1664874" y="247650"/>
                </a:lnTo>
                <a:lnTo>
                  <a:pt x="0" y="247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028700" y="609234"/>
            <a:ext cx="16587976" cy="1085215"/>
          </a:xfrm>
          <a:prstGeom prst="rect">
            <a:avLst/>
          </a:prstGeom>
        </p:spPr>
        <p:txBody>
          <a:bodyPr lIns="0" tIns="0" rIns="0" bIns="0" rtlCol="0" anchor="t">
            <a:spAutoFit/>
          </a:bodyPr>
          <a:lstStyle/>
          <a:p>
            <a:pPr marL="0" lvl="0" indent="0" algn="l">
              <a:lnSpc>
                <a:spcPts val="8959"/>
              </a:lnSpc>
              <a:spcBef>
                <a:spcPct val="0"/>
              </a:spcBef>
            </a:pPr>
            <a:r>
              <a:rPr lang="en-US" sz="6399" b="1" i="1" spc="-383">
                <a:solidFill>
                  <a:srgbClr val="0F4662"/>
                </a:solidFill>
                <a:latin typeface="Cormorant Garamond Bold Italics"/>
                <a:ea typeface="Cormorant Garamond Bold Italics"/>
                <a:cs typeface="Cormorant Garamond Bold Italics"/>
                <a:sym typeface="Cormorant Garamond Bold Italics"/>
              </a:rPr>
              <a:t>Order of preference &amp; Weights</a:t>
            </a:r>
          </a:p>
        </p:txBody>
      </p:sp>
      <p:sp>
        <p:nvSpPr>
          <p:cNvPr id="7" name="Freeform 7"/>
          <p:cNvSpPr/>
          <p:nvPr/>
        </p:nvSpPr>
        <p:spPr>
          <a:xfrm>
            <a:off x="8304001" y="9625083"/>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1028700" y="1580149"/>
            <a:ext cx="16587976" cy="1085215"/>
          </a:xfrm>
          <a:prstGeom prst="rect">
            <a:avLst/>
          </a:prstGeom>
        </p:spPr>
        <p:txBody>
          <a:bodyPr lIns="0" tIns="0" rIns="0" bIns="0" rtlCol="0" anchor="t">
            <a:spAutoFit/>
          </a:bodyPr>
          <a:lstStyle/>
          <a:p>
            <a:pPr algn="l">
              <a:lnSpc>
                <a:spcPts val="8959"/>
              </a:lnSpc>
              <a:spcBef>
                <a:spcPct val="0"/>
              </a:spcBef>
            </a:pPr>
            <a:r>
              <a:rPr lang="en-US" sz="6399" b="1" i="1" spc="-383">
                <a:solidFill>
                  <a:srgbClr val="0F4662"/>
                </a:solidFill>
                <a:latin typeface="Cormorant Garamond Bold Italics"/>
                <a:ea typeface="Cormorant Garamond Bold Italics"/>
                <a:cs typeface="Cormorant Garamond Bold Italics"/>
                <a:sym typeface="Cormorant Garamond Bold Italics"/>
              </a:rPr>
              <a:t>         We choose the weights manually but intuitively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664157" y="3588941"/>
            <a:ext cx="14779158" cy="6023435"/>
          </a:xfrm>
          <a:prstGeom prst="rect">
            <a:avLst/>
          </a:prstGeom>
        </p:spPr>
        <p:txBody>
          <a:bodyPr lIns="0" tIns="0" rIns="0" bIns="0" rtlCol="0" anchor="t">
            <a:spAutoFit/>
          </a:bodyPr>
          <a:lstStyle/>
          <a:p>
            <a:pPr algn="just">
              <a:lnSpc>
                <a:spcPts val="8937"/>
              </a:lnSpc>
            </a:pPr>
            <a:r>
              <a:rPr lang="en-US" sz="5257" spc="315" dirty="0">
                <a:solidFill>
                  <a:srgbClr val="0F4662"/>
                </a:solidFill>
                <a:latin typeface="Quicksand"/>
                <a:ea typeface="Quicksand"/>
                <a:cs typeface="Quicksand"/>
                <a:sym typeface="Quicksand"/>
              </a:rPr>
              <a:t> Now let’s say we have four routes :</a:t>
            </a:r>
          </a:p>
          <a:p>
            <a:pPr algn="just">
              <a:lnSpc>
                <a:spcPts val="8937"/>
              </a:lnSpc>
            </a:pPr>
            <a:r>
              <a:rPr lang="en-US" sz="5257" spc="315" dirty="0">
                <a:solidFill>
                  <a:srgbClr val="0F4662"/>
                </a:solidFill>
                <a:latin typeface="Quicksand"/>
                <a:ea typeface="Quicksand"/>
                <a:cs typeface="Quicksand"/>
                <a:sym typeface="Quicksand"/>
              </a:rPr>
              <a:t>                       A, B, C, D</a:t>
            </a:r>
          </a:p>
          <a:p>
            <a:pPr algn="just">
              <a:lnSpc>
                <a:spcPts val="5958"/>
              </a:lnSpc>
            </a:pPr>
            <a:r>
              <a:rPr lang="en-US" sz="3505" spc="210" dirty="0">
                <a:solidFill>
                  <a:srgbClr val="0F4662"/>
                </a:solidFill>
                <a:latin typeface="Quicksand"/>
                <a:ea typeface="Quicksand"/>
                <a:cs typeface="Quicksand"/>
                <a:sym typeface="Quicksand"/>
              </a:rPr>
              <a:t>All of them serve the purpose of transportation from the Patel Hall of Residence to the Nalanda classroom complex. But they differ in various criteria. They have their own pros and cons. Hence, we will use the TOPSIS Algorithm to help us choose the right route based on the order of preference.</a:t>
            </a:r>
          </a:p>
        </p:txBody>
      </p:sp>
      <p:sp>
        <p:nvSpPr>
          <p:cNvPr id="3" name="AutoShape 3"/>
          <p:cNvSpPr/>
          <p:nvPr/>
        </p:nvSpPr>
        <p:spPr>
          <a:xfrm flipV="1">
            <a:off x="5897880" y="3457575"/>
            <a:ext cx="6492240" cy="5556"/>
          </a:xfrm>
          <a:prstGeom prst="line">
            <a:avLst/>
          </a:prstGeom>
          <a:ln w="76200" cap="flat">
            <a:solidFill>
              <a:srgbClr val="0F4662"/>
            </a:solidFill>
            <a:prstDash val="solid"/>
            <a:headEnd type="none" w="sm" len="sm"/>
            <a:tailEnd type="none" w="sm" len="sm"/>
          </a:ln>
        </p:spPr>
      </p:sp>
      <p:sp>
        <p:nvSpPr>
          <p:cNvPr id="4" name="AutoShape 4"/>
          <p:cNvSpPr/>
          <p:nvPr/>
        </p:nvSpPr>
        <p:spPr>
          <a:xfrm flipV="1">
            <a:off x="6113175" y="9736689"/>
            <a:ext cx="6492240" cy="4833"/>
          </a:xfrm>
          <a:prstGeom prst="line">
            <a:avLst/>
          </a:prstGeom>
          <a:ln w="76200" cap="flat">
            <a:solidFill>
              <a:srgbClr val="0F4662"/>
            </a:solidFill>
            <a:prstDash val="solid"/>
            <a:headEnd type="none" w="sm" len="sm"/>
            <a:tailEnd type="none" w="sm" len="sm"/>
          </a:ln>
        </p:spPr>
      </p:sp>
      <p:sp>
        <p:nvSpPr>
          <p:cNvPr id="5" name="Freeform 5"/>
          <p:cNvSpPr/>
          <p:nvPr/>
        </p:nvSpPr>
        <p:spPr>
          <a:xfrm>
            <a:off x="8304001" y="2995112"/>
            <a:ext cx="1664874" cy="247650"/>
          </a:xfrm>
          <a:custGeom>
            <a:avLst/>
            <a:gdLst/>
            <a:ahLst/>
            <a:cxnLst/>
            <a:rect l="l" t="t" r="r" b="b"/>
            <a:pathLst>
              <a:path w="1664874" h="247650">
                <a:moveTo>
                  <a:pt x="0" y="0"/>
                </a:moveTo>
                <a:lnTo>
                  <a:pt x="1664874" y="0"/>
                </a:lnTo>
                <a:lnTo>
                  <a:pt x="1664874" y="247650"/>
                </a:lnTo>
                <a:lnTo>
                  <a:pt x="0" y="247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8304001" y="9865348"/>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1459290" y="599709"/>
            <a:ext cx="15800010" cy="2253181"/>
          </a:xfrm>
          <a:prstGeom prst="rect">
            <a:avLst/>
          </a:prstGeom>
        </p:spPr>
        <p:txBody>
          <a:bodyPr lIns="0" tIns="0" rIns="0" bIns="0" rtlCol="0" anchor="t">
            <a:spAutoFit/>
          </a:bodyPr>
          <a:lstStyle/>
          <a:p>
            <a:pPr algn="l">
              <a:lnSpc>
                <a:spcPts val="8959"/>
              </a:lnSpc>
              <a:spcBef>
                <a:spcPct val="0"/>
              </a:spcBef>
            </a:pPr>
            <a:r>
              <a:rPr lang="en-US" sz="6399" b="1" i="1" spc="-383" dirty="0">
                <a:solidFill>
                  <a:srgbClr val="0F4662"/>
                </a:solidFill>
                <a:latin typeface="Cormorant Garamond Bold Italics"/>
                <a:ea typeface="Cormorant Garamond Bold Italics"/>
                <a:cs typeface="Cormorant Garamond Bold Italics"/>
                <a:sym typeface="Cormorant Garamond Bold Italics"/>
              </a:rPr>
              <a:t>From the previous slide we find that for choosing the routes travel time has highest and no. of lanes has lowest preference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FA4A72-EE90-6336-4DEE-7F41DDE6C01B}"/>
              </a:ext>
            </a:extLst>
          </p:cNvPr>
          <p:cNvSpPr txBox="1"/>
          <p:nvPr/>
        </p:nvSpPr>
        <p:spPr>
          <a:xfrm>
            <a:off x="685800" y="1333500"/>
            <a:ext cx="17907000" cy="7294305"/>
          </a:xfrm>
          <a:prstGeom prst="rect">
            <a:avLst/>
          </a:prstGeom>
          <a:noFill/>
        </p:spPr>
        <p:txBody>
          <a:bodyPr wrap="square" rtlCol="0">
            <a:spAutoFit/>
          </a:bodyPr>
          <a:lstStyle/>
          <a:p>
            <a:r>
              <a:rPr lang="en-IN" sz="5200" dirty="0">
                <a:solidFill>
                  <a:schemeClr val="tx2"/>
                </a:solidFill>
              </a:rPr>
              <a:t>Route A- Patel -&gt; MMM -&gt; LLR -&gt; MS -&gt; RK -&gt; Main Building -&gt; Civil Engineering Department -&gt; Nehru Museum -&gt; Nalanda</a:t>
            </a:r>
          </a:p>
          <a:p>
            <a:r>
              <a:rPr lang="en-IN" sz="5200" dirty="0">
                <a:solidFill>
                  <a:schemeClr val="tx2"/>
                </a:solidFill>
              </a:rPr>
              <a:t>Route B- Patel -&gt; Gymkhana -&gt; Gate1 -&gt; Clock Tower -&gt; </a:t>
            </a:r>
            <a:r>
              <a:rPr lang="en-IN" sz="5200" dirty="0" err="1">
                <a:solidFill>
                  <a:schemeClr val="tx2"/>
                </a:solidFill>
              </a:rPr>
              <a:t>Takshshila</a:t>
            </a:r>
            <a:r>
              <a:rPr lang="en-IN" sz="5200" dirty="0">
                <a:solidFill>
                  <a:schemeClr val="tx2"/>
                </a:solidFill>
              </a:rPr>
              <a:t> -&gt; Nalanda</a:t>
            </a:r>
          </a:p>
          <a:p>
            <a:r>
              <a:rPr lang="en-IN" sz="5200" dirty="0">
                <a:solidFill>
                  <a:schemeClr val="tx2"/>
                </a:solidFill>
              </a:rPr>
              <a:t>Route C- Patel -&gt; Gymkhana -&gt; Pepsi cut -&gt; Clock Tower -&gt; </a:t>
            </a:r>
            <a:r>
              <a:rPr lang="en-IN" sz="5200" dirty="0" err="1">
                <a:solidFill>
                  <a:schemeClr val="tx2"/>
                </a:solidFill>
              </a:rPr>
              <a:t>Takshshila</a:t>
            </a:r>
            <a:r>
              <a:rPr lang="en-IN" sz="5200" dirty="0">
                <a:solidFill>
                  <a:schemeClr val="tx2"/>
                </a:solidFill>
              </a:rPr>
              <a:t> -&gt; Nalanda</a:t>
            </a:r>
          </a:p>
          <a:p>
            <a:r>
              <a:rPr lang="en-IN" sz="5200" dirty="0">
                <a:solidFill>
                  <a:schemeClr val="tx2"/>
                </a:solidFill>
              </a:rPr>
              <a:t>Route D- Patel -&gt; BC Roy Hospital -&gt; Clock Tower -&gt; </a:t>
            </a:r>
            <a:r>
              <a:rPr lang="en-IN" sz="5200" dirty="0" err="1">
                <a:solidFill>
                  <a:schemeClr val="tx2"/>
                </a:solidFill>
              </a:rPr>
              <a:t>Takshshila</a:t>
            </a:r>
            <a:r>
              <a:rPr lang="en-IN" sz="5200" dirty="0">
                <a:solidFill>
                  <a:schemeClr val="tx2"/>
                </a:solidFill>
              </a:rPr>
              <a:t> -&gt; Agricultural Department -&gt; Nalanda</a:t>
            </a:r>
          </a:p>
          <a:p>
            <a:endParaRPr lang="en-IN" sz="5200" dirty="0">
              <a:solidFill>
                <a:schemeClr val="tx2"/>
              </a:solidFill>
            </a:endParaRPr>
          </a:p>
        </p:txBody>
      </p:sp>
    </p:spTree>
    <p:extLst>
      <p:ext uri="{BB962C8B-B14F-4D97-AF65-F5344CB8AC3E}">
        <p14:creationId xmlns:p14="http://schemas.microsoft.com/office/powerpoint/2010/main" val="2622896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08CEC1-AE30-D789-52B6-8444CA452BBC}"/>
              </a:ext>
            </a:extLst>
          </p:cNvPr>
          <p:cNvPicPr>
            <a:picLocks noChangeAspect="1"/>
          </p:cNvPicPr>
          <p:nvPr/>
        </p:nvPicPr>
        <p:blipFill>
          <a:blip r:embed="rId2"/>
          <a:stretch>
            <a:fillRect/>
          </a:stretch>
        </p:blipFill>
        <p:spPr>
          <a:xfrm>
            <a:off x="0" y="236950"/>
            <a:ext cx="10866120" cy="4456556"/>
          </a:xfrm>
          <a:prstGeom prst="rect">
            <a:avLst/>
          </a:prstGeom>
        </p:spPr>
      </p:pic>
      <p:pic>
        <p:nvPicPr>
          <p:cNvPr id="5" name="Picture 4">
            <a:extLst>
              <a:ext uri="{FF2B5EF4-FFF2-40B4-BE49-F238E27FC236}">
                <a16:creationId xmlns:a16="http://schemas.microsoft.com/office/drawing/2014/main" id="{29DC7CBF-8FEC-AF42-A5FE-40A8CF57EA70}"/>
              </a:ext>
            </a:extLst>
          </p:cNvPr>
          <p:cNvPicPr>
            <a:picLocks noChangeAspect="1"/>
          </p:cNvPicPr>
          <p:nvPr/>
        </p:nvPicPr>
        <p:blipFill>
          <a:blip r:embed="rId3"/>
          <a:stretch>
            <a:fillRect/>
          </a:stretch>
        </p:blipFill>
        <p:spPr>
          <a:xfrm>
            <a:off x="30481" y="5143500"/>
            <a:ext cx="10866120" cy="4828003"/>
          </a:xfrm>
          <a:prstGeom prst="rect">
            <a:avLst/>
          </a:prstGeom>
        </p:spPr>
      </p:pic>
      <p:sp>
        <p:nvSpPr>
          <p:cNvPr id="6" name="TextBox 5">
            <a:extLst>
              <a:ext uri="{FF2B5EF4-FFF2-40B4-BE49-F238E27FC236}">
                <a16:creationId xmlns:a16="http://schemas.microsoft.com/office/drawing/2014/main" id="{3E37BD74-834D-847A-A67B-EE7D74341778}"/>
              </a:ext>
            </a:extLst>
          </p:cNvPr>
          <p:cNvSpPr txBox="1"/>
          <p:nvPr/>
        </p:nvSpPr>
        <p:spPr>
          <a:xfrm>
            <a:off x="12649200" y="2080507"/>
            <a:ext cx="2971800" cy="769441"/>
          </a:xfrm>
          <a:prstGeom prst="rect">
            <a:avLst/>
          </a:prstGeom>
          <a:noFill/>
        </p:spPr>
        <p:txBody>
          <a:bodyPr wrap="square" rtlCol="0">
            <a:spAutoFit/>
          </a:bodyPr>
          <a:lstStyle/>
          <a:p>
            <a:r>
              <a:rPr lang="en-IN" sz="4400" dirty="0"/>
              <a:t>Route A</a:t>
            </a:r>
          </a:p>
        </p:txBody>
      </p:sp>
      <p:sp>
        <p:nvSpPr>
          <p:cNvPr id="7" name="TextBox 6">
            <a:extLst>
              <a:ext uri="{FF2B5EF4-FFF2-40B4-BE49-F238E27FC236}">
                <a16:creationId xmlns:a16="http://schemas.microsoft.com/office/drawing/2014/main" id="{64DBFDB1-6553-6155-A7F8-5E582F85219E}"/>
              </a:ext>
            </a:extLst>
          </p:cNvPr>
          <p:cNvSpPr txBox="1"/>
          <p:nvPr/>
        </p:nvSpPr>
        <p:spPr>
          <a:xfrm>
            <a:off x="12649200" y="7124700"/>
            <a:ext cx="2667000" cy="769441"/>
          </a:xfrm>
          <a:prstGeom prst="rect">
            <a:avLst/>
          </a:prstGeom>
          <a:noFill/>
        </p:spPr>
        <p:txBody>
          <a:bodyPr wrap="square" rtlCol="0">
            <a:spAutoFit/>
          </a:bodyPr>
          <a:lstStyle/>
          <a:p>
            <a:r>
              <a:rPr lang="en-IN" sz="4400" dirty="0"/>
              <a:t>Route B</a:t>
            </a:r>
          </a:p>
        </p:txBody>
      </p:sp>
    </p:spTree>
    <p:extLst>
      <p:ext uri="{BB962C8B-B14F-4D97-AF65-F5344CB8AC3E}">
        <p14:creationId xmlns:p14="http://schemas.microsoft.com/office/powerpoint/2010/main" val="171145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463</TotalTime>
  <Words>1205</Words>
  <Application>Microsoft Office PowerPoint</Application>
  <PresentationFormat>Custom</PresentationFormat>
  <Paragraphs>198</Paragraphs>
  <Slides>21</Slides>
  <Notes>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topsis ppt</dc:title>
  <dc:creator>Praveen Jangir</dc:creator>
  <cp:lastModifiedBy>Priyanshu Verma</cp:lastModifiedBy>
  <cp:revision>12</cp:revision>
  <dcterms:created xsi:type="dcterms:W3CDTF">2006-08-16T00:00:00Z</dcterms:created>
  <dcterms:modified xsi:type="dcterms:W3CDTF">2025-04-09T17:09:07Z</dcterms:modified>
  <dc:identifier>DAGdeXR8Q60</dc:identifier>
</cp:coreProperties>
</file>